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7" r:id="rId5"/>
    <p:sldId id="266" r:id="rId6"/>
    <p:sldId id="257" r:id="rId7"/>
    <p:sldId id="262" r:id="rId8"/>
    <p:sldId id="259" r:id="rId9"/>
    <p:sldId id="260" r:id="rId10"/>
    <p:sldId id="265" r:id="rId11"/>
    <p:sldId id="269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3A"/>
    <a:srgbClr val="F7FFF9"/>
    <a:srgbClr val="006E38"/>
    <a:srgbClr val="EFFFF4"/>
    <a:srgbClr val="E1FFEA"/>
    <a:srgbClr val="00462A"/>
    <a:srgbClr val="6AAD8D"/>
    <a:srgbClr val="021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EB2CC-45FB-42AC-9F53-71B516D4EA91}" type="doc">
      <dgm:prSet loTypeId="urn:microsoft.com/office/officeart/2005/8/layout/chevron1" loCatId="process" qsTypeId="urn:microsoft.com/office/officeart/2005/8/quickstyle/simple1" qsCatId="simple" csTypeId="urn:microsoft.com/office/officeart/2005/8/colors/accent3_5" csCatId="accent3" phldr="1"/>
      <dgm:spPr/>
    </dgm:pt>
    <dgm:pt modelId="{359CE8F2-DBAD-478C-BCDE-448B8ADB8C19}">
      <dgm:prSet phldrT="[텍스트]" custT="1"/>
      <dgm:spPr/>
      <dgm:t>
        <a:bodyPr/>
        <a:lstStyle/>
        <a:p>
          <a:pPr latinLnBrk="1"/>
          <a:r>
            <a:rPr lang="ko-KR" altLang="en-US" sz="1600" b="1" dirty="0">
              <a:latin typeface="+mn-lt"/>
            </a:rPr>
            <a:t>소속 학과 사전 승인</a:t>
          </a:r>
          <a:endParaRPr lang="en-US" altLang="ko-KR" sz="1600" b="1" dirty="0">
            <a:latin typeface="+mn-lt"/>
          </a:endParaRPr>
        </a:p>
        <a:p>
          <a:pPr latinLnBrk="1"/>
          <a:r>
            <a:rPr lang="en-US" altLang="ko-KR" sz="1100" b="1" dirty="0">
              <a:latin typeface="+mn-lt"/>
            </a:rPr>
            <a:t>※ </a:t>
          </a:r>
          <a:r>
            <a:rPr lang="ko-KR" altLang="en-US" sz="1100" b="1" dirty="0">
              <a:latin typeface="+mn-lt"/>
            </a:rPr>
            <a:t>이메일로 지원</a:t>
          </a:r>
          <a:r>
            <a:rPr lang="en-US" altLang="ko-KR" sz="1100" b="1" dirty="0">
              <a:latin typeface="+mn-lt"/>
            </a:rPr>
            <a:t/>
          </a:r>
          <a:br>
            <a:rPr lang="en-US" altLang="ko-KR" sz="1100" b="1" dirty="0">
              <a:latin typeface="+mn-lt"/>
            </a:rPr>
          </a:br>
          <a:r>
            <a:rPr lang="ko-KR" altLang="en-US" sz="1100" b="1" dirty="0">
              <a:latin typeface="+mn-lt"/>
            </a:rPr>
            <a:t>마감일</a:t>
          </a:r>
          <a:r>
            <a:rPr lang="en-US" altLang="ko-KR" sz="1100" b="1" dirty="0">
              <a:latin typeface="+mn-lt"/>
            </a:rPr>
            <a:t>: 2025</a:t>
          </a:r>
          <a:r>
            <a:rPr lang="ko-KR" altLang="en-US" sz="1100" b="1" dirty="0">
              <a:latin typeface="+mn-lt"/>
            </a:rPr>
            <a:t>년 </a:t>
          </a:r>
          <a:r>
            <a:rPr lang="en-US" altLang="ko-KR" sz="1100" b="1" dirty="0">
              <a:solidFill>
                <a:srgbClr val="FF0000"/>
              </a:solidFill>
              <a:latin typeface="+mn-lt"/>
            </a:rPr>
            <a:t>10</a:t>
          </a:r>
          <a:r>
            <a:rPr lang="ko-KR" altLang="en-US" sz="1100" b="1" dirty="0">
              <a:solidFill>
                <a:srgbClr val="FF0000"/>
              </a:solidFill>
              <a:latin typeface="+mn-lt"/>
            </a:rPr>
            <a:t>월 </a:t>
          </a:r>
          <a:r>
            <a:rPr lang="en-US" altLang="ko-KR" sz="1100" b="1" dirty="0">
              <a:solidFill>
                <a:srgbClr val="FF0000"/>
              </a:solidFill>
              <a:latin typeface="+mn-lt"/>
            </a:rPr>
            <a:t>15</a:t>
          </a:r>
          <a:r>
            <a:rPr lang="ko-KR" altLang="en-US" sz="1100" b="1" dirty="0">
              <a:solidFill>
                <a:srgbClr val="FF0000"/>
              </a:solidFill>
              <a:latin typeface="+mn-lt"/>
            </a:rPr>
            <a:t>일</a:t>
          </a:r>
          <a:endParaRPr lang="en-US" altLang="ko-KR" sz="1100" b="1" dirty="0">
            <a:solidFill>
              <a:srgbClr val="FF0000"/>
            </a:solidFill>
            <a:latin typeface="+mn-lt"/>
          </a:endParaRPr>
        </a:p>
      </dgm:t>
    </dgm:pt>
    <dgm:pt modelId="{35EEED42-6AF4-49CA-86B4-7C9E95A34279}" type="parTrans" cxnId="{E6EEB0A4-755E-4FA9-AECF-406BC47DD269}">
      <dgm:prSet/>
      <dgm:spPr/>
      <dgm:t>
        <a:bodyPr/>
        <a:lstStyle/>
        <a:p>
          <a:pPr latinLnBrk="1"/>
          <a:endParaRPr lang="ko-KR" altLang="en-US" sz="1600" b="1">
            <a:latin typeface="+mn-lt"/>
          </a:endParaRPr>
        </a:p>
      </dgm:t>
    </dgm:pt>
    <dgm:pt modelId="{2B89A243-5071-43BF-A46F-71D5D2974638}" type="sibTrans" cxnId="{E6EEB0A4-755E-4FA9-AECF-406BC47DD269}">
      <dgm:prSet/>
      <dgm:spPr/>
      <dgm:t>
        <a:bodyPr/>
        <a:lstStyle/>
        <a:p>
          <a:pPr latinLnBrk="1"/>
          <a:endParaRPr lang="ko-KR" altLang="en-US" sz="1600" b="1">
            <a:latin typeface="+mn-lt"/>
          </a:endParaRPr>
        </a:p>
      </dgm:t>
    </dgm:pt>
    <dgm:pt modelId="{DBCBB48D-463D-4214-AE8B-E768878E550B}">
      <dgm:prSet phldrT="[텍스트]" custT="1"/>
      <dgm:spPr/>
      <dgm:t>
        <a:bodyPr/>
        <a:lstStyle/>
        <a:p>
          <a:pPr latinLnBrk="1"/>
          <a:r>
            <a:rPr lang="ko-KR" altLang="en-US" sz="1600" b="1" dirty="0">
              <a:latin typeface="+mn-lt"/>
            </a:rPr>
            <a:t>승인 된 후 게이오 지원 신청</a:t>
          </a:r>
          <a:endParaRPr lang="en-US" altLang="ko-KR" sz="1600" b="1" dirty="0">
            <a:latin typeface="+mn-lt"/>
          </a:endParaRPr>
        </a:p>
        <a:p>
          <a:pPr latinLnBrk="1"/>
          <a:r>
            <a:rPr lang="en-US" altLang="ko-KR" sz="1100" b="1" i="0" dirty="0">
              <a:solidFill>
                <a:schemeClr val="bg1"/>
              </a:solidFill>
              <a:effectLst/>
            </a:rPr>
            <a:t>2026</a:t>
          </a:r>
          <a:r>
            <a:rPr lang="ko-KR" altLang="en-US" sz="1100" b="1" i="0" dirty="0">
              <a:solidFill>
                <a:schemeClr val="bg1"/>
              </a:solidFill>
              <a:effectLst/>
            </a:rPr>
            <a:t>년 봄 학기 지원 마감일 </a:t>
          </a:r>
          <a:r>
            <a:rPr lang="en-US" altLang="ko-KR" sz="1100" b="1" i="0" dirty="0">
              <a:solidFill>
                <a:schemeClr val="bg1"/>
              </a:solidFill>
              <a:effectLst/>
            </a:rPr>
            <a:t>: 2025</a:t>
          </a:r>
          <a:r>
            <a:rPr lang="ko-KR" altLang="en-US" sz="1100" b="1" i="0" dirty="0">
              <a:solidFill>
                <a:schemeClr val="bg1"/>
              </a:solidFill>
              <a:effectLst/>
            </a:rPr>
            <a:t>년 </a:t>
          </a:r>
          <a:r>
            <a:rPr lang="en-US" altLang="ko-KR" sz="1100" b="1" i="0" dirty="0">
              <a:solidFill>
                <a:srgbClr val="FF0000"/>
              </a:solidFill>
              <a:effectLst/>
            </a:rPr>
            <a:t>10</a:t>
          </a:r>
          <a:r>
            <a:rPr lang="ko-KR" altLang="en-US" sz="1100" b="1" i="0" dirty="0">
              <a:solidFill>
                <a:srgbClr val="FF0000"/>
              </a:solidFill>
              <a:effectLst/>
            </a:rPr>
            <a:t>월 </a:t>
          </a:r>
          <a:r>
            <a:rPr lang="en-US" altLang="ko-KR" sz="1100" b="1" i="0" dirty="0">
              <a:solidFill>
                <a:srgbClr val="FF0000"/>
              </a:solidFill>
              <a:effectLst/>
            </a:rPr>
            <a:t>26</a:t>
          </a:r>
          <a:r>
            <a:rPr lang="ko-KR" altLang="en-US" sz="1100" b="1" i="0" dirty="0">
              <a:solidFill>
                <a:srgbClr val="FF0000"/>
              </a:solidFill>
              <a:effectLst/>
            </a:rPr>
            <a:t>일</a:t>
          </a:r>
          <a:endParaRPr lang="ko-KR" altLang="en-US" sz="1100" b="1" dirty="0">
            <a:solidFill>
              <a:srgbClr val="FF0000"/>
            </a:solidFill>
            <a:latin typeface="+mn-lt"/>
          </a:endParaRPr>
        </a:p>
      </dgm:t>
    </dgm:pt>
    <dgm:pt modelId="{F41747EE-D87F-4A92-BCA0-BEFFE6FDB2DF}" type="parTrans" cxnId="{872D7D71-2372-4158-9B1E-ADB77A5B8444}">
      <dgm:prSet/>
      <dgm:spPr/>
      <dgm:t>
        <a:bodyPr/>
        <a:lstStyle/>
        <a:p>
          <a:pPr latinLnBrk="1"/>
          <a:endParaRPr lang="ko-KR" altLang="en-US" sz="1600" b="1">
            <a:latin typeface="+mn-lt"/>
          </a:endParaRPr>
        </a:p>
      </dgm:t>
    </dgm:pt>
    <dgm:pt modelId="{1A9DA2E6-D697-4A47-A9C2-4818B1DB4E04}" type="sibTrans" cxnId="{872D7D71-2372-4158-9B1E-ADB77A5B8444}">
      <dgm:prSet/>
      <dgm:spPr/>
      <dgm:t>
        <a:bodyPr/>
        <a:lstStyle/>
        <a:p>
          <a:pPr latinLnBrk="1"/>
          <a:endParaRPr lang="ko-KR" altLang="en-US" sz="1600" b="1">
            <a:latin typeface="+mn-lt"/>
          </a:endParaRPr>
        </a:p>
      </dgm:t>
    </dgm:pt>
    <dgm:pt modelId="{DA61692D-0FBB-45D6-928C-C16A586A6A7D}">
      <dgm:prSet phldrT="[텍스트]" custT="1"/>
      <dgm:spPr/>
      <dgm:t>
        <a:bodyPr/>
        <a:lstStyle/>
        <a:p>
          <a:pPr latinLnBrk="1"/>
          <a:r>
            <a:rPr lang="ko-KR" altLang="en-US" sz="1600" b="1" dirty="0">
              <a:latin typeface="+mn-lt"/>
            </a:rPr>
            <a:t>필수 서류 제출</a:t>
          </a:r>
          <a:endParaRPr lang="en-US" altLang="ko-KR" sz="1600" b="1" dirty="0">
            <a:latin typeface="+mn-lt"/>
          </a:endParaRPr>
        </a:p>
        <a:p>
          <a:pPr latinLnBrk="1"/>
          <a:r>
            <a:rPr lang="en-US" altLang="ko-KR" sz="1100" b="1" dirty="0">
              <a:latin typeface="+mn-lt"/>
            </a:rPr>
            <a:t>※ </a:t>
          </a:r>
          <a:r>
            <a:rPr lang="ko-KR" altLang="en-US" sz="1100" b="1" dirty="0">
              <a:latin typeface="+mn-lt"/>
            </a:rPr>
            <a:t>안내 메일 발송 예정</a:t>
          </a:r>
        </a:p>
      </dgm:t>
    </dgm:pt>
    <dgm:pt modelId="{8BCBD26A-10F2-4FF8-9E9B-D709F7C4257D}" type="parTrans" cxnId="{567FE721-3C21-49EE-84D6-6575F7EA95DF}">
      <dgm:prSet/>
      <dgm:spPr/>
      <dgm:t>
        <a:bodyPr/>
        <a:lstStyle/>
        <a:p>
          <a:pPr latinLnBrk="1"/>
          <a:endParaRPr lang="ko-KR" altLang="en-US" sz="1600" b="1">
            <a:latin typeface="+mn-lt"/>
          </a:endParaRPr>
        </a:p>
      </dgm:t>
    </dgm:pt>
    <dgm:pt modelId="{22F5D41F-9961-45AC-B976-71503CBED0AB}" type="sibTrans" cxnId="{567FE721-3C21-49EE-84D6-6575F7EA95DF}">
      <dgm:prSet/>
      <dgm:spPr/>
      <dgm:t>
        <a:bodyPr/>
        <a:lstStyle/>
        <a:p>
          <a:pPr latinLnBrk="1"/>
          <a:endParaRPr lang="ko-KR" altLang="en-US" sz="1600" b="1">
            <a:latin typeface="+mn-lt"/>
          </a:endParaRPr>
        </a:p>
      </dgm:t>
    </dgm:pt>
    <dgm:pt modelId="{DCC6A087-1A7A-420D-9E10-B5140D0CBE9F}">
      <dgm:prSet phldrT="[텍스트]" custT="1"/>
      <dgm:spPr/>
      <dgm:t>
        <a:bodyPr/>
        <a:lstStyle/>
        <a:p>
          <a:pPr latinLnBrk="1"/>
          <a:r>
            <a:rPr lang="ko-KR" altLang="en-US" sz="1600" b="1" dirty="0">
              <a:latin typeface="+mn-lt"/>
            </a:rPr>
            <a:t>교환 학점 인정 신청</a:t>
          </a:r>
          <a:endParaRPr lang="en-US" altLang="ko-KR" sz="1600" b="1" dirty="0">
            <a:latin typeface="+mn-lt"/>
          </a:endParaRPr>
        </a:p>
        <a:p>
          <a:pPr latinLnBrk="1"/>
          <a:r>
            <a:rPr lang="en-US" altLang="ko-KR" sz="1100" b="1" dirty="0">
              <a:latin typeface="+mn-lt"/>
            </a:rPr>
            <a:t>※ </a:t>
          </a:r>
          <a:r>
            <a:rPr lang="ko-KR" altLang="en-US" sz="1100" b="1" dirty="0">
              <a:latin typeface="+mn-lt"/>
            </a:rPr>
            <a:t>사전에 해당 과목 교수님께 문의</a:t>
          </a:r>
          <a:r>
            <a:rPr lang="en-US" altLang="ko-KR" sz="1100" b="1" dirty="0">
              <a:latin typeface="+mn-lt"/>
            </a:rPr>
            <a:t>(1:1</a:t>
          </a:r>
          <a:r>
            <a:rPr lang="ko-KR" altLang="en-US" sz="1100" b="1" dirty="0">
              <a:latin typeface="+mn-lt"/>
            </a:rPr>
            <a:t>대응 가능 여부</a:t>
          </a:r>
          <a:r>
            <a:rPr lang="en-US" altLang="ko-KR" sz="1100" b="1" dirty="0">
              <a:latin typeface="+mn-lt"/>
            </a:rPr>
            <a:t>)</a:t>
          </a:r>
          <a:endParaRPr lang="ko-KR" altLang="en-US" sz="1100" b="1" dirty="0">
            <a:latin typeface="+mn-lt"/>
          </a:endParaRPr>
        </a:p>
      </dgm:t>
    </dgm:pt>
    <dgm:pt modelId="{FE6CFDA4-7583-4B75-8ABE-E95B6BD1084F}" type="parTrans" cxnId="{BE03D3F4-642C-4C24-B657-92407E317785}">
      <dgm:prSet/>
      <dgm:spPr/>
      <dgm:t>
        <a:bodyPr/>
        <a:lstStyle/>
        <a:p>
          <a:pPr latinLnBrk="1"/>
          <a:endParaRPr lang="ko-KR" altLang="en-US" sz="1600" b="1">
            <a:latin typeface="+mn-lt"/>
          </a:endParaRPr>
        </a:p>
      </dgm:t>
    </dgm:pt>
    <dgm:pt modelId="{5F29E1A7-D3FB-4A0C-B548-64A7FF1D7849}" type="sibTrans" cxnId="{BE03D3F4-642C-4C24-B657-92407E317785}">
      <dgm:prSet/>
      <dgm:spPr/>
      <dgm:t>
        <a:bodyPr/>
        <a:lstStyle/>
        <a:p>
          <a:pPr latinLnBrk="1"/>
          <a:endParaRPr lang="ko-KR" altLang="en-US" sz="1600" b="1">
            <a:latin typeface="+mn-lt"/>
          </a:endParaRPr>
        </a:p>
      </dgm:t>
    </dgm:pt>
    <dgm:pt modelId="{8446EE43-1114-4AA9-9A2B-74CD385101EE}" type="pres">
      <dgm:prSet presAssocID="{81FEB2CC-45FB-42AC-9F53-71B516D4EA91}" presName="Name0" presStyleCnt="0">
        <dgm:presLayoutVars>
          <dgm:dir/>
          <dgm:animLvl val="lvl"/>
          <dgm:resizeHandles val="exact"/>
        </dgm:presLayoutVars>
      </dgm:prSet>
      <dgm:spPr/>
    </dgm:pt>
    <dgm:pt modelId="{2E9E6396-F532-44CD-B8B0-8D6A1857195B}" type="pres">
      <dgm:prSet presAssocID="{359CE8F2-DBAD-478C-BCDE-448B8ADB8C1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6ADD12-061B-4415-82CF-2F8997A4A06E}" type="pres">
      <dgm:prSet presAssocID="{2B89A243-5071-43BF-A46F-71D5D2974638}" presName="parTxOnlySpace" presStyleCnt="0"/>
      <dgm:spPr/>
    </dgm:pt>
    <dgm:pt modelId="{DC6253DA-0737-4BD1-8095-CC70B1BB611E}" type="pres">
      <dgm:prSet presAssocID="{DBCBB48D-463D-4214-AE8B-E768878E550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7FD6B4-CE9C-4112-988E-28809A10E846}" type="pres">
      <dgm:prSet presAssocID="{1A9DA2E6-D697-4A47-A9C2-4818B1DB4E04}" presName="parTxOnlySpace" presStyleCnt="0"/>
      <dgm:spPr/>
    </dgm:pt>
    <dgm:pt modelId="{8BD837B0-765D-4146-956D-A8A399433927}" type="pres">
      <dgm:prSet presAssocID="{DA61692D-0FBB-45D6-928C-C16A586A6A7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C330B5-6A65-43AF-A429-C4C334222C9C}" type="pres">
      <dgm:prSet presAssocID="{22F5D41F-9961-45AC-B976-71503CBED0AB}" presName="parTxOnlySpace" presStyleCnt="0"/>
      <dgm:spPr/>
    </dgm:pt>
    <dgm:pt modelId="{6031CD78-1D5F-4184-9558-2DB3E65FEB17}" type="pres">
      <dgm:prSet presAssocID="{DCC6A087-1A7A-420D-9E10-B5140D0CBE9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67FE721-3C21-49EE-84D6-6575F7EA95DF}" srcId="{81FEB2CC-45FB-42AC-9F53-71B516D4EA91}" destId="{DA61692D-0FBB-45D6-928C-C16A586A6A7D}" srcOrd="2" destOrd="0" parTransId="{8BCBD26A-10F2-4FF8-9E9B-D709F7C4257D}" sibTransId="{22F5D41F-9961-45AC-B976-71503CBED0AB}"/>
    <dgm:cxn modelId="{E6EEB0A4-755E-4FA9-AECF-406BC47DD269}" srcId="{81FEB2CC-45FB-42AC-9F53-71B516D4EA91}" destId="{359CE8F2-DBAD-478C-BCDE-448B8ADB8C19}" srcOrd="0" destOrd="0" parTransId="{35EEED42-6AF4-49CA-86B4-7C9E95A34279}" sibTransId="{2B89A243-5071-43BF-A46F-71D5D2974638}"/>
    <dgm:cxn modelId="{7F4293AF-2179-4C14-9F93-9CADCCA215EE}" type="presOf" srcId="{DCC6A087-1A7A-420D-9E10-B5140D0CBE9F}" destId="{6031CD78-1D5F-4184-9558-2DB3E65FEB17}" srcOrd="0" destOrd="0" presId="urn:microsoft.com/office/officeart/2005/8/layout/chevron1"/>
    <dgm:cxn modelId="{6B51A07A-BB1F-40E5-AF7D-AA0F619497F5}" type="presOf" srcId="{359CE8F2-DBAD-478C-BCDE-448B8ADB8C19}" destId="{2E9E6396-F532-44CD-B8B0-8D6A1857195B}" srcOrd="0" destOrd="0" presId="urn:microsoft.com/office/officeart/2005/8/layout/chevron1"/>
    <dgm:cxn modelId="{872D7D71-2372-4158-9B1E-ADB77A5B8444}" srcId="{81FEB2CC-45FB-42AC-9F53-71B516D4EA91}" destId="{DBCBB48D-463D-4214-AE8B-E768878E550B}" srcOrd="1" destOrd="0" parTransId="{F41747EE-D87F-4A92-BCA0-BEFFE6FDB2DF}" sibTransId="{1A9DA2E6-D697-4A47-A9C2-4818B1DB4E04}"/>
    <dgm:cxn modelId="{71B60302-AC6F-4622-974A-968E9B630C9F}" type="presOf" srcId="{81FEB2CC-45FB-42AC-9F53-71B516D4EA91}" destId="{8446EE43-1114-4AA9-9A2B-74CD385101EE}" srcOrd="0" destOrd="0" presId="urn:microsoft.com/office/officeart/2005/8/layout/chevron1"/>
    <dgm:cxn modelId="{A32DE551-9075-43BC-8302-F1BF4013EF46}" type="presOf" srcId="{DA61692D-0FBB-45D6-928C-C16A586A6A7D}" destId="{8BD837B0-765D-4146-956D-A8A399433927}" srcOrd="0" destOrd="0" presId="urn:microsoft.com/office/officeart/2005/8/layout/chevron1"/>
    <dgm:cxn modelId="{BE03D3F4-642C-4C24-B657-92407E317785}" srcId="{81FEB2CC-45FB-42AC-9F53-71B516D4EA91}" destId="{DCC6A087-1A7A-420D-9E10-B5140D0CBE9F}" srcOrd="3" destOrd="0" parTransId="{FE6CFDA4-7583-4B75-8ABE-E95B6BD1084F}" sibTransId="{5F29E1A7-D3FB-4A0C-B548-64A7FF1D7849}"/>
    <dgm:cxn modelId="{24C67581-45E1-46CF-817E-7C5B0A02804F}" type="presOf" srcId="{DBCBB48D-463D-4214-AE8B-E768878E550B}" destId="{DC6253DA-0737-4BD1-8095-CC70B1BB611E}" srcOrd="0" destOrd="0" presId="urn:microsoft.com/office/officeart/2005/8/layout/chevron1"/>
    <dgm:cxn modelId="{3A0973D3-A983-4277-92C3-D277A877F412}" type="presParOf" srcId="{8446EE43-1114-4AA9-9A2B-74CD385101EE}" destId="{2E9E6396-F532-44CD-B8B0-8D6A1857195B}" srcOrd="0" destOrd="0" presId="urn:microsoft.com/office/officeart/2005/8/layout/chevron1"/>
    <dgm:cxn modelId="{25BCE4F3-E5BC-492A-BE61-634165B23400}" type="presParOf" srcId="{8446EE43-1114-4AA9-9A2B-74CD385101EE}" destId="{876ADD12-061B-4415-82CF-2F8997A4A06E}" srcOrd="1" destOrd="0" presId="urn:microsoft.com/office/officeart/2005/8/layout/chevron1"/>
    <dgm:cxn modelId="{16FEC802-695A-4751-9E3E-F8BCDCA83C47}" type="presParOf" srcId="{8446EE43-1114-4AA9-9A2B-74CD385101EE}" destId="{DC6253DA-0737-4BD1-8095-CC70B1BB611E}" srcOrd="2" destOrd="0" presId="urn:microsoft.com/office/officeart/2005/8/layout/chevron1"/>
    <dgm:cxn modelId="{232E96CB-F4A5-4BEF-B9AF-6E427951576E}" type="presParOf" srcId="{8446EE43-1114-4AA9-9A2B-74CD385101EE}" destId="{A37FD6B4-CE9C-4112-988E-28809A10E846}" srcOrd="3" destOrd="0" presId="urn:microsoft.com/office/officeart/2005/8/layout/chevron1"/>
    <dgm:cxn modelId="{CCFCB3EA-7B5E-4B81-AD7C-8963A3E4D212}" type="presParOf" srcId="{8446EE43-1114-4AA9-9A2B-74CD385101EE}" destId="{8BD837B0-765D-4146-956D-A8A399433927}" srcOrd="4" destOrd="0" presId="urn:microsoft.com/office/officeart/2005/8/layout/chevron1"/>
    <dgm:cxn modelId="{7F5CF05F-1F21-4521-B3A8-5B778ABD51EC}" type="presParOf" srcId="{8446EE43-1114-4AA9-9A2B-74CD385101EE}" destId="{76C330B5-6A65-43AF-A429-C4C334222C9C}" srcOrd="5" destOrd="0" presId="urn:microsoft.com/office/officeart/2005/8/layout/chevron1"/>
    <dgm:cxn modelId="{8C4C5368-02C1-46DB-8825-944B7A3E4C98}" type="presParOf" srcId="{8446EE43-1114-4AA9-9A2B-74CD385101EE}" destId="{6031CD78-1D5F-4184-9558-2DB3E65FE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1DDA0C-B321-44DC-A835-358EFE1632B3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C6E5159C-2DD5-4169-B267-409B535F01EE}">
      <dgm:prSet phldrT="[텍스트]" custT="1"/>
      <dgm:spPr/>
      <dgm:t>
        <a:bodyPr/>
        <a:lstStyle/>
        <a:p>
          <a:pPr latinLnBrk="1"/>
          <a:r>
            <a:rPr lang="ko-KR" altLang="en-US" sz="1200" b="1" dirty="0"/>
            <a:t>성적표 도착</a:t>
          </a:r>
        </a:p>
      </dgm:t>
    </dgm:pt>
    <dgm:pt modelId="{58881034-A3AE-4513-8E94-43B42D6F7EBC}" type="parTrans" cxnId="{FF0440E0-714B-4D64-B580-D444BA828552}">
      <dgm:prSet/>
      <dgm:spPr/>
      <dgm:t>
        <a:bodyPr/>
        <a:lstStyle/>
        <a:p>
          <a:pPr latinLnBrk="1"/>
          <a:endParaRPr lang="ko-KR" altLang="en-US" sz="1200" b="1"/>
        </a:p>
      </dgm:t>
    </dgm:pt>
    <dgm:pt modelId="{E1323A83-8866-4AB7-A0BF-08038ECB5870}" type="sibTrans" cxnId="{FF0440E0-714B-4D64-B580-D444BA828552}">
      <dgm:prSet custT="1"/>
      <dgm:spPr/>
      <dgm:t>
        <a:bodyPr/>
        <a:lstStyle/>
        <a:p>
          <a:pPr latinLnBrk="1"/>
          <a:endParaRPr lang="ko-KR" altLang="en-US" sz="1200" b="1"/>
        </a:p>
      </dgm:t>
    </dgm:pt>
    <dgm:pt modelId="{B47BD446-69E6-436D-836E-9ED925B9EF7E}">
      <dgm:prSet phldrT="[텍스트]" custT="1"/>
      <dgm:spPr/>
      <dgm:t>
        <a:bodyPr/>
        <a:lstStyle/>
        <a:p>
          <a:pPr latinLnBrk="1"/>
          <a:r>
            <a:rPr lang="ko-KR" altLang="en-US" sz="1200" b="1" dirty="0"/>
            <a:t>학점인정신청서 제출</a:t>
          </a:r>
        </a:p>
      </dgm:t>
    </dgm:pt>
    <dgm:pt modelId="{67561AF2-6AD1-4CF2-89F9-9D104132B03B}" type="parTrans" cxnId="{871C6FC8-5885-4AEC-A4F1-2277BB3559E6}">
      <dgm:prSet/>
      <dgm:spPr/>
      <dgm:t>
        <a:bodyPr/>
        <a:lstStyle/>
        <a:p>
          <a:pPr latinLnBrk="1"/>
          <a:endParaRPr lang="ko-KR" altLang="en-US" sz="1200" b="1"/>
        </a:p>
      </dgm:t>
    </dgm:pt>
    <dgm:pt modelId="{E5BAB548-171A-4754-B386-8AAC3D2538F6}" type="sibTrans" cxnId="{871C6FC8-5885-4AEC-A4F1-2277BB3559E6}">
      <dgm:prSet custT="1"/>
      <dgm:spPr/>
      <dgm:t>
        <a:bodyPr/>
        <a:lstStyle/>
        <a:p>
          <a:pPr latinLnBrk="1"/>
          <a:endParaRPr lang="ko-KR" altLang="en-US" sz="1200" b="1"/>
        </a:p>
      </dgm:t>
    </dgm:pt>
    <dgm:pt modelId="{A834CBCC-FAFA-42BB-B494-E7F26E09A66A}">
      <dgm:prSet phldrT="[텍스트]" custT="1"/>
      <dgm:spPr/>
      <dgm:t>
        <a:bodyPr/>
        <a:lstStyle/>
        <a:p>
          <a:pPr latinLnBrk="1"/>
          <a:r>
            <a:rPr lang="ko-KR" altLang="en-US" sz="1200" b="1" dirty="0"/>
            <a:t>전공</a:t>
          </a:r>
          <a:r>
            <a:rPr lang="en-US" altLang="ko-KR" sz="1200" b="1" dirty="0"/>
            <a:t>(</a:t>
          </a:r>
          <a:r>
            <a:rPr lang="ko-KR" altLang="en-US" sz="1200" b="1" dirty="0"/>
            <a:t>학과</a:t>
          </a:r>
          <a:r>
            <a:rPr lang="en-US" altLang="ko-KR" sz="1200" b="1" dirty="0"/>
            <a:t>) </a:t>
          </a:r>
          <a:r>
            <a:rPr lang="ko-KR" altLang="en-US" sz="1200" b="1" dirty="0"/>
            <a:t>주임 교수 상담</a:t>
          </a:r>
        </a:p>
      </dgm:t>
    </dgm:pt>
    <dgm:pt modelId="{68887FD2-3ABF-485A-8771-260BD9FFB324}" type="parTrans" cxnId="{07E089D8-D5E8-4FCC-A4CF-4277C1806D7B}">
      <dgm:prSet/>
      <dgm:spPr/>
      <dgm:t>
        <a:bodyPr/>
        <a:lstStyle/>
        <a:p>
          <a:pPr latinLnBrk="1"/>
          <a:endParaRPr lang="ko-KR" altLang="en-US" sz="1200" b="1"/>
        </a:p>
      </dgm:t>
    </dgm:pt>
    <dgm:pt modelId="{D213F1DE-1C1D-439A-B167-A3A8C9DFB292}" type="sibTrans" cxnId="{07E089D8-D5E8-4FCC-A4CF-4277C1806D7B}">
      <dgm:prSet custT="1"/>
      <dgm:spPr/>
      <dgm:t>
        <a:bodyPr/>
        <a:lstStyle/>
        <a:p>
          <a:pPr latinLnBrk="1"/>
          <a:endParaRPr lang="ko-KR" altLang="en-US" sz="1200" b="1"/>
        </a:p>
      </dgm:t>
    </dgm:pt>
    <dgm:pt modelId="{93E56D5F-4A7B-44A3-B126-98E390CB28A1}">
      <dgm:prSet phldrT="[텍스트]" custT="1"/>
      <dgm:spPr/>
      <dgm:t>
        <a:bodyPr/>
        <a:lstStyle/>
        <a:p>
          <a:pPr latinLnBrk="1"/>
          <a:r>
            <a:rPr lang="ko-KR" altLang="en-US" sz="1200" b="1" dirty="0"/>
            <a:t>유레카 신청</a:t>
          </a:r>
        </a:p>
      </dgm:t>
    </dgm:pt>
    <dgm:pt modelId="{1BFAE35F-5C01-41A0-A3D6-2797EFBC7F20}" type="parTrans" cxnId="{82895EB9-1F6B-4E32-97B7-061301073828}">
      <dgm:prSet/>
      <dgm:spPr/>
      <dgm:t>
        <a:bodyPr/>
        <a:lstStyle/>
        <a:p>
          <a:pPr latinLnBrk="1"/>
          <a:endParaRPr lang="ko-KR" altLang="en-US" sz="1200" b="1"/>
        </a:p>
      </dgm:t>
    </dgm:pt>
    <dgm:pt modelId="{8A10E943-2BE2-48D5-8DB7-BC88AC587B6B}" type="sibTrans" cxnId="{82895EB9-1F6B-4E32-97B7-061301073828}">
      <dgm:prSet custT="1"/>
      <dgm:spPr/>
      <dgm:t>
        <a:bodyPr/>
        <a:lstStyle/>
        <a:p>
          <a:pPr latinLnBrk="1"/>
          <a:endParaRPr lang="ko-KR" altLang="en-US" sz="1200" b="1"/>
        </a:p>
      </dgm:t>
    </dgm:pt>
    <dgm:pt modelId="{717A130C-7248-49BE-B677-4ADAE01DCCFA}">
      <dgm:prSet phldrT="[텍스트]" custT="1"/>
      <dgm:spPr/>
      <dgm:t>
        <a:bodyPr/>
        <a:lstStyle/>
        <a:p>
          <a:pPr latinLnBrk="1"/>
          <a:r>
            <a:rPr lang="ko-KR" altLang="en-US" sz="1200" b="1" dirty="0" err="1"/>
            <a:t>학적팀</a:t>
          </a:r>
          <a:r>
            <a:rPr lang="ko-KR" altLang="en-US" sz="1200" b="1" dirty="0"/>
            <a:t> 확인</a:t>
          </a:r>
        </a:p>
      </dgm:t>
    </dgm:pt>
    <dgm:pt modelId="{4F5541B6-E642-437F-A6D9-5B53F4EF33B8}" type="parTrans" cxnId="{9DF582CB-DC82-4272-888C-CE6FEE87E11F}">
      <dgm:prSet/>
      <dgm:spPr/>
      <dgm:t>
        <a:bodyPr/>
        <a:lstStyle/>
        <a:p>
          <a:pPr latinLnBrk="1"/>
          <a:endParaRPr lang="ko-KR" altLang="en-US" sz="1200" b="1"/>
        </a:p>
      </dgm:t>
    </dgm:pt>
    <dgm:pt modelId="{D47D761D-DAF5-4A8A-B675-DB487F4AABED}" type="sibTrans" cxnId="{9DF582CB-DC82-4272-888C-CE6FEE87E11F}">
      <dgm:prSet custT="1"/>
      <dgm:spPr/>
      <dgm:t>
        <a:bodyPr/>
        <a:lstStyle/>
        <a:p>
          <a:pPr latinLnBrk="1"/>
          <a:endParaRPr lang="ko-KR" altLang="en-US" sz="1200" b="1"/>
        </a:p>
      </dgm:t>
    </dgm:pt>
    <dgm:pt modelId="{3956D966-01FE-4713-8D4E-6C31D196C22E}">
      <dgm:prSet phldrT="[텍스트]" custT="1"/>
      <dgm:spPr/>
      <dgm:t>
        <a:bodyPr/>
        <a:lstStyle/>
        <a:p>
          <a:pPr latinLnBrk="1"/>
          <a:r>
            <a:rPr lang="ko-KR" altLang="en-US" sz="1200" b="1" dirty="0"/>
            <a:t>교무처장 및 학과</a:t>
          </a:r>
          <a:r>
            <a:rPr lang="en-US" altLang="ko-KR" sz="1200" b="1" dirty="0"/>
            <a:t>(</a:t>
          </a:r>
          <a:r>
            <a:rPr lang="ko-KR" altLang="en-US" sz="1200" b="1" dirty="0"/>
            <a:t>전공</a:t>
          </a:r>
          <a:r>
            <a:rPr lang="en-US" altLang="ko-KR" sz="1200" b="1" dirty="0"/>
            <a:t>) </a:t>
          </a:r>
          <a:r>
            <a:rPr lang="ko-KR" altLang="en-US" sz="1200" b="1" dirty="0"/>
            <a:t>승인</a:t>
          </a:r>
        </a:p>
      </dgm:t>
    </dgm:pt>
    <dgm:pt modelId="{1D5DE8D7-6AF7-4FD8-9A12-47BC942F22A1}" type="parTrans" cxnId="{F3655A6A-2200-4420-810C-5F02C57C7D03}">
      <dgm:prSet/>
      <dgm:spPr/>
      <dgm:t>
        <a:bodyPr/>
        <a:lstStyle/>
        <a:p>
          <a:pPr latinLnBrk="1"/>
          <a:endParaRPr lang="ko-KR" altLang="en-US" sz="1200" b="1"/>
        </a:p>
      </dgm:t>
    </dgm:pt>
    <dgm:pt modelId="{D016F991-87F0-46D2-8EBE-435D12B8BF67}" type="sibTrans" cxnId="{F3655A6A-2200-4420-810C-5F02C57C7D03}">
      <dgm:prSet custT="1"/>
      <dgm:spPr/>
      <dgm:t>
        <a:bodyPr/>
        <a:lstStyle/>
        <a:p>
          <a:pPr latinLnBrk="1"/>
          <a:endParaRPr lang="ko-KR" altLang="en-US" sz="1200" b="1"/>
        </a:p>
      </dgm:t>
    </dgm:pt>
    <dgm:pt modelId="{C2C45F34-DAA1-4D40-BD7A-E0C91494B8F8}">
      <dgm:prSet phldrT="[텍스트]" custT="1"/>
      <dgm:spPr/>
      <dgm:t>
        <a:bodyPr/>
        <a:lstStyle/>
        <a:p>
          <a:pPr latinLnBrk="1"/>
          <a:r>
            <a:rPr lang="ko-KR" altLang="en-US" sz="1200" b="1" dirty="0"/>
            <a:t>학점이전 확정</a:t>
          </a:r>
        </a:p>
      </dgm:t>
    </dgm:pt>
    <dgm:pt modelId="{8E69395E-B555-468F-B550-2715961F7094}" type="parTrans" cxnId="{D31505BB-4AB2-4BF8-A1F9-60DAB6AAA3C1}">
      <dgm:prSet/>
      <dgm:spPr/>
      <dgm:t>
        <a:bodyPr/>
        <a:lstStyle/>
        <a:p>
          <a:pPr latinLnBrk="1"/>
          <a:endParaRPr lang="ko-KR" altLang="en-US" sz="1200" b="1"/>
        </a:p>
      </dgm:t>
    </dgm:pt>
    <dgm:pt modelId="{A06B35A3-AE89-456C-8002-F39BCC7E2253}" type="sibTrans" cxnId="{D31505BB-4AB2-4BF8-A1F9-60DAB6AAA3C1}">
      <dgm:prSet/>
      <dgm:spPr/>
      <dgm:t>
        <a:bodyPr/>
        <a:lstStyle/>
        <a:p>
          <a:pPr latinLnBrk="1"/>
          <a:endParaRPr lang="ko-KR" altLang="en-US" sz="1200" b="1"/>
        </a:p>
      </dgm:t>
    </dgm:pt>
    <dgm:pt modelId="{F92D44B2-C0E5-4006-9618-CA7F48DA3EFC}" type="pres">
      <dgm:prSet presAssocID="{561DDA0C-B321-44DC-A835-358EFE1632B3}" presName="Name0" presStyleCnt="0">
        <dgm:presLayoutVars>
          <dgm:dir/>
          <dgm:resizeHandles val="exact"/>
        </dgm:presLayoutVars>
      </dgm:prSet>
      <dgm:spPr/>
    </dgm:pt>
    <dgm:pt modelId="{2B36309D-A139-43A4-BB1D-3015FEF98D7F}" type="pres">
      <dgm:prSet presAssocID="{C6E5159C-2DD5-4169-B267-409B535F01E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E944C0-633A-4CFF-92A4-A6DBB986EE5A}" type="pres">
      <dgm:prSet presAssocID="{E1323A83-8866-4AB7-A0BF-08038ECB5870}" presName="sibTrans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1D1891D5-650F-426A-834C-369B3825CF37}" type="pres">
      <dgm:prSet presAssocID="{E1323A83-8866-4AB7-A0BF-08038ECB5870}" presName="connectorText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D1E608D2-30A2-4DC7-9918-DC9842E876F9}" type="pres">
      <dgm:prSet presAssocID="{B47BD446-69E6-436D-836E-9ED925B9EF7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E8E062-5936-4549-A50D-088DB06D10E6}" type="pres">
      <dgm:prSet presAssocID="{E5BAB548-171A-4754-B386-8AAC3D2538F6}" presName="sibTrans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044BFB78-791F-4941-8849-790C9FFF3747}" type="pres">
      <dgm:prSet presAssocID="{E5BAB548-171A-4754-B386-8AAC3D2538F6}" presName="connectorText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6B8C3E8E-5676-462E-97CB-0059E2CA38CC}" type="pres">
      <dgm:prSet presAssocID="{A834CBCC-FAFA-42BB-B494-E7F26E09A66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75590E-3E66-4936-A2A7-EF0F89A5C4A8}" type="pres">
      <dgm:prSet presAssocID="{D213F1DE-1C1D-439A-B167-A3A8C9DFB292}" presName="sibTrans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B66E8EF9-3752-4CD7-A485-837193E8BFA5}" type="pres">
      <dgm:prSet presAssocID="{D213F1DE-1C1D-439A-B167-A3A8C9DFB292}" presName="connectorText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B1AD4DC6-A2AD-4A76-AB73-B9B102911271}" type="pres">
      <dgm:prSet presAssocID="{93E56D5F-4A7B-44A3-B126-98E390CB28A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657BDC-EC08-470F-8361-64844659E2D5}" type="pres">
      <dgm:prSet presAssocID="{8A10E943-2BE2-48D5-8DB7-BC88AC587B6B}" presName="sibTrans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03CF99F2-3CD6-418E-9060-79E996050A3E}" type="pres">
      <dgm:prSet presAssocID="{8A10E943-2BE2-48D5-8DB7-BC88AC587B6B}" presName="connectorText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7FC1ABAD-49B3-4955-B316-6E9D241ADA42}" type="pres">
      <dgm:prSet presAssocID="{717A130C-7248-49BE-B677-4ADAE01DCCF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59B86F-5E00-4DBC-BD8E-5FEF0E3D7ED8}" type="pres">
      <dgm:prSet presAssocID="{D47D761D-DAF5-4A8A-B675-DB487F4AABED}" presName="sibTrans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178B8ABD-9912-425E-95BB-21FA8F950E99}" type="pres">
      <dgm:prSet presAssocID="{D47D761D-DAF5-4A8A-B675-DB487F4AABED}" presName="connectorText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FCA57B68-45B4-4335-AC70-014E7B59DDDF}" type="pres">
      <dgm:prSet presAssocID="{3956D966-01FE-4713-8D4E-6C31D196C22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049DD1-0C1A-48B9-A76B-899951C3C9EA}" type="pres">
      <dgm:prSet presAssocID="{D016F991-87F0-46D2-8EBE-435D12B8BF67}" presName="sibTrans" presStyleLbl="sibTrans2D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45635FBF-1255-4E3E-ACC5-B573EDCF8249}" type="pres">
      <dgm:prSet presAssocID="{D016F991-87F0-46D2-8EBE-435D12B8BF67}" presName="connectorText" presStyleLbl="sibTrans2D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3A0A1C22-449F-4AC3-9341-68A6A93FE1CC}" type="pres">
      <dgm:prSet presAssocID="{C2C45F34-DAA1-4D40-BD7A-E0C91494B8F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6BA2E5F-C3A6-4442-8527-0DD272001DE7}" type="presOf" srcId="{D213F1DE-1C1D-439A-B167-A3A8C9DFB292}" destId="{0C75590E-3E66-4936-A2A7-EF0F89A5C4A8}" srcOrd="0" destOrd="0" presId="urn:microsoft.com/office/officeart/2005/8/layout/process1"/>
    <dgm:cxn modelId="{A4073A74-E4CC-4DDA-9305-D11C81BDE657}" type="presOf" srcId="{E5BAB548-171A-4754-B386-8AAC3D2538F6}" destId="{B7E8E062-5936-4549-A50D-088DB06D10E6}" srcOrd="0" destOrd="0" presId="urn:microsoft.com/office/officeart/2005/8/layout/process1"/>
    <dgm:cxn modelId="{A4D9B0A5-99F9-4579-A875-D309225992E7}" type="presOf" srcId="{8A10E943-2BE2-48D5-8DB7-BC88AC587B6B}" destId="{E3657BDC-EC08-470F-8361-64844659E2D5}" srcOrd="0" destOrd="0" presId="urn:microsoft.com/office/officeart/2005/8/layout/process1"/>
    <dgm:cxn modelId="{07E089D8-D5E8-4FCC-A4CF-4277C1806D7B}" srcId="{561DDA0C-B321-44DC-A835-358EFE1632B3}" destId="{A834CBCC-FAFA-42BB-B494-E7F26E09A66A}" srcOrd="2" destOrd="0" parTransId="{68887FD2-3ABF-485A-8771-260BD9FFB324}" sibTransId="{D213F1DE-1C1D-439A-B167-A3A8C9DFB292}"/>
    <dgm:cxn modelId="{9DF582CB-DC82-4272-888C-CE6FEE87E11F}" srcId="{561DDA0C-B321-44DC-A835-358EFE1632B3}" destId="{717A130C-7248-49BE-B677-4ADAE01DCCFA}" srcOrd="4" destOrd="0" parTransId="{4F5541B6-E642-437F-A6D9-5B53F4EF33B8}" sibTransId="{D47D761D-DAF5-4A8A-B675-DB487F4AABED}"/>
    <dgm:cxn modelId="{3384BAA9-7598-4DF6-9D38-52DF1D827E86}" type="presOf" srcId="{D016F991-87F0-46D2-8EBE-435D12B8BF67}" destId="{88049DD1-0C1A-48B9-A76B-899951C3C9EA}" srcOrd="0" destOrd="0" presId="urn:microsoft.com/office/officeart/2005/8/layout/process1"/>
    <dgm:cxn modelId="{029D6773-060F-4CED-8212-074D6530BB3A}" type="presOf" srcId="{D213F1DE-1C1D-439A-B167-A3A8C9DFB292}" destId="{B66E8EF9-3752-4CD7-A485-837193E8BFA5}" srcOrd="1" destOrd="0" presId="urn:microsoft.com/office/officeart/2005/8/layout/process1"/>
    <dgm:cxn modelId="{5879EC60-9FEA-44A8-8154-52C9ACDB1A8A}" type="presOf" srcId="{C6E5159C-2DD5-4169-B267-409B535F01EE}" destId="{2B36309D-A139-43A4-BB1D-3015FEF98D7F}" srcOrd="0" destOrd="0" presId="urn:microsoft.com/office/officeart/2005/8/layout/process1"/>
    <dgm:cxn modelId="{15ED6C80-1685-41A2-ACB8-DE7ECDC725AE}" type="presOf" srcId="{E1323A83-8866-4AB7-A0BF-08038ECB5870}" destId="{01E944C0-633A-4CFF-92A4-A6DBB986EE5A}" srcOrd="0" destOrd="0" presId="urn:microsoft.com/office/officeart/2005/8/layout/process1"/>
    <dgm:cxn modelId="{C6494D41-6FF9-4E06-A92D-B06C30507DC1}" type="presOf" srcId="{8A10E943-2BE2-48D5-8DB7-BC88AC587B6B}" destId="{03CF99F2-3CD6-418E-9060-79E996050A3E}" srcOrd="1" destOrd="0" presId="urn:microsoft.com/office/officeart/2005/8/layout/process1"/>
    <dgm:cxn modelId="{D66D1981-84B2-4A80-9ED9-16BE862C6F87}" type="presOf" srcId="{93E56D5F-4A7B-44A3-B126-98E390CB28A1}" destId="{B1AD4DC6-A2AD-4A76-AB73-B9B102911271}" srcOrd="0" destOrd="0" presId="urn:microsoft.com/office/officeart/2005/8/layout/process1"/>
    <dgm:cxn modelId="{FF0440E0-714B-4D64-B580-D444BA828552}" srcId="{561DDA0C-B321-44DC-A835-358EFE1632B3}" destId="{C6E5159C-2DD5-4169-B267-409B535F01EE}" srcOrd="0" destOrd="0" parTransId="{58881034-A3AE-4513-8E94-43B42D6F7EBC}" sibTransId="{E1323A83-8866-4AB7-A0BF-08038ECB5870}"/>
    <dgm:cxn modelId="{12F9A325-D127-4B71-8EB1-8C15DE67DB81}" type="presOf" srcId="{A834CBCC-FAFA-42BB-B494-E7F26E09A66A}" destId="{6B8C3E8E-5676-462E-97CB-0059E2CA38CC}" srcOrd="0" destOrd="0" presId="urn:microsoft.com/office/officeart/2005/8/layout/process1"/>
    <dgm:cxn modelId="{05DE9CB3-FF63-4AAB-A5C3-9CB3F112C0F8}" type="presOf" srcId="{B47BD446-69E6-436D-836E-9ED925B9EF7E}" destId="{D1E608D2-30A2-4DC7-9918-DC9842E876F9}" srcOrd="0" destOrd="0" presId="urn:microsoft.com/office/officeart/2005/8/layout/process1"/>
    <dgm:cxn modelId="{871C6FC8-5885-4AEC-A4F1-2277BB3559E6}" srcId="{561DDA0C-B321-44DC-A835-358EFE1632B3}" destId="{B47BD446-69E6-436D-836E-9ED925B9EF7E}" srcOrd="1" destOrd="0" parTransId="{67561AF2-6AD1-4CF2-89F9-9D104132B03B}" sibTransId="{E5BAB548-171A-4754-B386-8AAC3D2538F6}"/>
    <dgm:cxn modelId="{82895EB9-1F6B-4E32-97B7-061301073828}" srcId="{561DDA0C-B321-44DC-A835-358EFE1632B3}" destId="{93E56D5F-4A7B-44A3-B126-98E390CB28A1}" srcOrd="3" destOrd="0" parTransId="{1BFAE35F-5C01-41A0-A3D6-2797EFBC7F20}" sibTransId="{8A10E943-2BE2-48D5-8DB7-BC88AC587B6B}"/>
    <dgm:cxn modelId="{A2993036-F8A2-4C3F-A205-02469245369B}" type="presOf" srcId="{D016F991-87F0-46D2-8EBE-435D12B8BF67}" destId="{45635FBF-1255-4E3E-ACC5-B573EDCF8249}" srcOrd="1" destOrd="0" presId="urn:microsoft.com/office/officeart/2005/8/layout/process1"/>
    <dgm:cxn modelId="{91281D42-3E1B-4201-80CD-27A0F6295E8D}" type="presOf" srcId="{3956D966-01FE-4713-8D4E-6C31D196C22E}" destId="{FCA57B68-45B4-4335-AC70-014E7B59DDDF}" srcOrd="0" destOrd="0" presId="urn:microsoft.com/office/officeart/2005/8/layout/process1"/>
    <dgm:cxn modelId="{E0464DD9-30B8-4E5A-8D47-C73C57549D70}" type="presOf" srcId="{561DDA0C-B321-44DC-A835-358EFE1632B3}" destId="{F92D44B2-C0E5-4006-9618-CA7F48DA3EFC}" srcOrd="0" destOrd="0" presId="urn:microsoft.com/office/officeart/2005/8/layout/process1"/>
    <dgm:cxn modelId="{10519541-AC5A-4D78-B73F-18BAF65DBABD}" type="presOf" srcId="{E1323A83-8866-4AB7-A0BF-08038ECB5870}" destId="{1D1891D5-650F-426A-834C-369B3825CF37}" srcOrd="1" destOrd="0" presId="urn:microsoft.com/office/officeart/2005/8/layout/process1"/>
    <dgm:cxn modelId="{0FF40BF4-B29C-4114-881C-13EA70777EFF}" type="presOf" srcId="{C2C45F34-DAA1-4D40-BD7A-E0C91494B8F8}" destId="{3A0A1C22-449F-4AC3-9341-68A6A93FE1CC}" srcOrd="0" destOrd="0" presId="urn:microsoft.com/office/officeart/2005/8/layout/process1"/>
    <dgm:cxn modelId="{0CA67E6D-5F56-49C1-B87C-0AAF7CD7C9E5}" type="presOf" srcId="{E5BAB548-171A-4754-B386-8AAC3D2538F6}" destId="{044BFB78-791F-4941-8849-790C9FFF3747}" srcOrd="1" destOrd="0" presId="urn:microsoft.com/office/officeart/2005/8/layout/process1"/>
    <dgm:cxn modelId="{72877A46-2B86-4D46-AEBC-5F81E3F1096B}" type="presOf" srcId="{D47D761D-DAF5-4A8A-B675-DB487F4AABED}" destId="{ED59B86F-5E00-4DBC-BD8E-5FEF0E3D7ED8}" srcOrd="0" destOrd="0" presId="urn:microsoft.com/office/officeart/2005/8/layout/process1"/>
    <dgm:cxn modelId="{F3655A6A-2200-4420-810C-5F02C57C7D03}" srcId="{561DDA0C-B321-44DC-A835-358EFE1632B3}" destId="{3956D966-01FE-4713-8D4E-6C31D196C22E}" srcOrd="5" destOrd="0" parTransId="{1D5DE8D7-6AF7-4FD8-9A12-47BC942F22A1}" sibTransId="{D016F991-87F0-46D2-8EBE-435D12B8BF67}"/>
    <dgm:cxn modelId="{6306A10F-2A11-4006-A4E4-BB58EFEAC8C1}" type="presOf" srcId="{717A130C-7248-49BE-B677-4ADAE01DCCFA}" destId="{7FC1ABAD-49B3-4955-B316-6E9D241ADA42}" srcOrd="0" destOrd="0" presId="urn:microsoft.com/office/officeart/2005/8/layout/process1"/>
    <dgm:cxn modelId="{74351933-3693-46E1-A0E4-0D6D270D3F6F}" type="presOf" srcId="{D47D761D-DAF5-4A8A-B675-DB487F4AABED}" destId="{178B8ABD-9912-425E-95BB-21FA8F950E99}" srcOrd="1" destOrd="0" presId="urn:microsoft.com/office/officeart/2005/8/layout/process1"/>
    <dgm:cxn modelId="{D31505BB-4AB2-4BF8-A1F9-60DAB6AAA3C1}" srcId="{561DDA0C-B321-44DC-A835-358EFE1632B3}" destId="{C2C45F34-DAA1-4D40-BD7A-E0C91494B8F8}" srcOrd="6" destOrd="0" parTransId="{8E69395E-B555-468F-B550-2715961F7094}" sibTransId="{A06B35A3-AE89-456C-8002-F39BCC7E2253}"/>
    <dgm:cxn modelId="{8684E58D-BB25-4C33-8B3C-3F0339000B0B}" type="presParOf" srcId="{F92D44B2-C0E5-4006-9618-CA7F48DA3EFC}" destId="{2B36309D-A139-43A4-BB1D-3015FEF98D7F}" srcOrd="0" destOrd="0" presId="urn:microsoft.com/office/officeart/2005/8/layout/process1"/>
    <dgm:cxn modelId="{99253033-8092-452E-A068-7B1D70C1E02B}" type="presParOf" srcId="{F92D44B2-C0E5-4006-9618-CA7F48DA3EFC}" destId="{01E944C0-633A-4CFF-92A4-A6DBB986EE5A}" srcOrd="1" destOrd="0" presId="urn:microsoft.com/office/officeart/2005/8/layout/process1"/>
    <dgm:cxn modelId="{55F1040D-ED4C-4F7D-BFA4-6E2A02B6E29E}" type="presParOf" srcId="{01E944C0-633A-4CFF-92A4-A6DBB986EE5A}" destId="{1D1891D5-650F-426A-834C-369B3825CF37}" srcOrd="0" destOrd="0" presId="urn:microsoft.com/office/officeart/2005/8/layout/process1"/>
    <dgm:cxn modelId="{92C6A692-7451-40D9-808A-372AD102B4FD}" type="presParOf" srcId="{F92D44B2-C0E5-4006-9618-CA7F48DA3EFC}" destId="{D1E608D2-30A2-4DC7-9918-DC9842E876F9}" srcOrd="2" destOrd="0" presId="urn:microsoft.com/office/officeart/2005/8/layout/process1"/>
    <dgm:cxn modelId="{AEA2AAF6-B276-4165-BD47-2153C849CB48}" type="presParOf" srcId="{F92D44B2-C0E5-4006-9618-CA7F48DA3EFC}" destId="{B7E8E062-5936-4549-A50D-088DB06D10E6}" srcOrd="3" destOrd="0" presId="urn:microsoft.com/office/officeart/2005/8/layout/process1"/>
    <dgm:cxn modelId="{EAD01DA4-3D42-48D5-A684-32DC3C0D9DD4}" type="presParOf" srcId="{B7E8E062-5936-4549-A50D-088DB06D10E6}" destId="{044BFB78-791F-4941-8849-790C9FFF3747}" srcOrd="0" destOrd="0" presId="urn:microsoft.com/office/officeart/2005/8/layout/process1"/>
    <dgm:cxn modelId="{C947AE65-573D-4105-AC47-0E2F24F1F761}" type="presParOf" srcId="{F92D44B2-C0E5-4006-9618-CA7F48DA3EFC}" destId="{6B8C3E8E-5676-462E-97CB-0059E2CA38CC}" srcOrd="4" destOrd="0" presId="urn:microsoft.com/office/officeart/2005/8/layout/process1"/>
    <dgm:cxn modelId="{523BCB46-83A4-4F52-A763-1CA6273E3404}" type="presParOf" srcId="{F92D44B2-C0E5-4006-9618-CA7F48DA3EFC}" destId="{0C75590E-3E66-4936-A2A7-EF0F89A5C4A8}" srcOrd="5" destOrd="0" presId="urn:microsoft.com/office/officeart/2005/8/layout/process1"/>
    <dgm:cxn modelId="{A5574771-64CF-4A8B-95AE-486EC1F11E00}" type="presParOf" srcId="{0C75590E-3E66-4936-A2A7-EF0F89A5C4A8}" destId="{B66E8EF9-3752-4CD7-A485-837193E8BFA5}" srcOrd="0" destOrd="0" presId="urn:microsoft.com/office/officeart/2005/8/layout/process1"/>
    <dgm:cxn modelId="{C5DBCB70-6843-44B6-A1B2-194E937F10B1}" type="presParOf" srcId="{F92D44B2-C0E5-4006-9618-CA7F48DA3EFC}" destId="{B1AD4DC6-A2AD-4A76-AB73-B9B102911271}" srcOrd="6" destOrd="0" presId="urn:microsoft.com/office/officeart/2005/8/layout/process1"/>
    <dgm:cxn modelId="{492548F3-5BB4-4DC0-9B18-77A0DF6DF215}" type="presParOf" srcId="{F92D44B2-C0E5-4006-9618-CA7F48DA3EFC}" destId="{E3657BDC-EC08-470F-8361-64844659E2D5}" srcOrd="7" destOrd="0" presId="urn:microsoft.com/office/officeart/2005/8/layout/process1"/>
    <dgm:cxn modelId="{D67708A0-A8B3-44A7-87A7-D6B2A30A2BD2}" type="presParOf" srcId="{E3657BDC-EC08-470F-8361-64844659E2D5}" destId="{03CF99F2-3CD6-418E-9060-79E996050A3E}" srcOrd="0" destOrd="0" presId="urn:microsoft.com/office/officeart/2005/8/layout/process1"/>
    <dgm:cxn modelId="{775D6CBC-CCAB-4E50-96F0-7332B640D8AF}" type="presParOf" srcId="{F92D44B2-C0E5-4006-9618-CA7F48DA3EFC}" destId="{7FC1ABAD-49B3-4955-B316-6E9D241ADA42}" srcOrd="8" destOrd="0" presId="urn:microsoft.com/office/officeart/2005/8/layout/process1"/>
    <dgm:cxn modelId="{147D9891-2B11-41BF-9370-21BAD392C4B8}" type="presParOf" srcId="{F92D44B2-C0E5-4006-9618-CA7F48DA3EFC}" destId="{ED59B86F-5E00-4DBC-BD8E-5FEF0E3D7ED8}" srcOrd="9" destOrd="0" presId="urn:microsoft.com/office/officeart/2005/8/layout/process1"/>
    <dgm:cxn modelId="{68B4E43A-72FC-4570-8C35-F42732AD6DE4}" type="presParOf" srcId="{ED59B86F-5E00-4DBC-BD8E-5FEF0E3D7ED8}" destId="{178B8ABD-9912-425E-95BB-21FA8F950E99}" srcOrd="0" destOrd="0" presId="urn:microsoft.com/office/officeart/2005/8/layout/process1"/>
    <dgm:cxn modelId="{0071E35C-4A13-4EB5-8297-18D353CFFBB5}" type="presParOf" srcId="{F92D44B2-C0E5-4006-9618-CA7F48DA3EFC}" destId="{FCA57B68-45B4-4335-AC70-014E7B59DDDF}" srcOrd="10" destOrd="0" presId="urn:microsoft.com/office/officeart/2005/8/layout/process1"/>
    <dgm:cxn modelId="{1E1233B6-FE5D-4859-849C-CD485CA8D8A3}" type="presParOf" srcId="{F92D44B2-C0E5-4006-9618-CA7F48DA3EFC}" destId="{88049DD1-0C1A-48B9-A76B-899951C3C9EA}" srcOrd="11" destOrd="0" presId="urn:microsoft.com/office/officeart/2005/8/layout/process1"/>
    <dgm:cxn modelId="{A6E98026-DE53-46EB-9C1A-3A03503D09CB}" type="presParOf" srcId="{88049DD1-0C1A-48B9-A76B-899951C3C9EA}" destId="{45635FBF-1255-4E3E-ACC5-B573EDCF8249}" srcOrd="0" destOrd="0" presId="urn:microsoft.com/office/officeart/2005/8/layout/process1"/>
    <dgm:cxn modelId="{A8EC8AB0-A27A-4065-853D-D45A4B76C44E}" type="presParOf" srcId="{F92D44B2-C0E5-4006-9618-CA7F48DA3EFC}" destId="{3A0A1C22-449F-4AC3-9341-68A6A93FE1C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E6396-F532-44CD-B8B0-8D6A1857195B}">
      <dsp:nvSpPr>
        <dsp:cNvPr id="0" name=""/>
        <dsp:cNvSpPr/>
      </dsp:nvSpPr>
      <dsp:spPr>
        <a:xfrm>
          <a:off x="5514" y="936548"/>
          <a:ext cx="3209776" cy="1283910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+mn-lt"/>
            </a:rPr>
            <a:t>소속 학과 사전 승인</a:t>
          </a:r>
          <a:endParaRPr lang="en-US" altLang="ko-KR" sz="1600" b="1" kern="1200" dirty="0">
            <a:latin typeface="+mn-lt"/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>
              <a:latin typeface="+mn-lt"/>
            </a:rPr>
            <a:t>※ </a:t>
          </a:r>
          <a:r>
            <a:rPr lang="ko-KR" altLang="en-US" sz="1100" b="1" kern="1200" dirty="0">
              <a:latin typeface="+mn-lt"/>
            </a:rPr>
            <a:t>이메일로 지원</a:t>
          </a:r>
          <a:r>
            <a:rPr lang="en-US" altLang="ko-KR" sz="1100" b="1" kern="1200" dirty="0">
              <a:latin typeface="+mn-lt"/>
            </a:rPr>
            <a:t/>
          </a:r>
          <a:br>
            <a:rPr lang="en-US" altLang="ko-KR" sz="1100" b="1" kern="1200" dirty="0">
              <a:latin typeface="+mn-lt"/>
            </a:rPr>
          </a:br>
          <a:r>
            <a:rPr lang="ko-KR" altLang="en-US" sz="1100" b="1" kern="1200" dirty="0">
              <a:latin typeface="+mn-lt"/>
            </a:rPr>
            <a:t>마감일</a:t>
          </a:r>
          <a:r>
            <a:rPr lang="en-US" altLang="ko-KR" sz="1100" b="1" kern="1200" dirty="0">
              <a:latin typeface="+mn-lt"/>
            </a:rPr>
            <a:t>: 2025</a:t>
          </a:r>
          <a:r>
            <a:rPr lang="ko-KR" altLang="en-US" sz="1100" b="1" kern="1200" dirty="0">
              <a:latin typeface="+mn-lt"/>
            </a:rPr>
            <a:t>년 </a:t>
          </a:r>
          <a:r>
            <a:rPr lang="en-US" altLang="ko-KR" sz="1100" b="1" kern="1200" dirty="0">
              <a:solidFill>
                <a:srgbClr val="FF0000"/>
              </a:solidFill>
              <a:latin typeface="+mn-lt"/>
            </a:rPr>
            <a:t>10</a:t>
          </a:r>
          <a:r>
            <a:rPr lang="ko-KR" altLang="en-US" sz="1100" b="1" kern="1200" dirty="0">
              <a:solidFill>
                <a:srgbClr val="FF0000"/>
              </a:solidFill>
              <a:latin typeface="+mn-lt"/>
            </a:rPr>
            <a:t>월 </a:t>
          </a:r>
          <a:r>
            <a:rPr lang="en-US" altLang="ko-KR" sz="1100" b="1" kern="1200" dirty="0">
              <a:solidFill>
                <a:srgbClr val="FF0000"/>
              </a:solidFill>
              <a:latin typeface="+mn-lt"/>
            </a:rPr>
            <a:t>15</a:t>
          </a:r>
          <a:r>
            <a:rPr lang="ko-KR" altLang="en-US" sz="1100" b="1" kern="1200" dirty="0">
              <a:solidFill>
                <a:srgbClr val="FF0000"/>
              </a:solidFill>
              <a:latin typeface="+mn-lt"/>
            </a:rPr>
            <a:t>일</a:t>
          </a:r>
          <a:endParaRPr lang="en-US" altLang="ko-KR" sz="1100" b="1" kern="1200" dirty="0">
            <a:solidFill>
              <a:srgbClr val="FF0000"/>
            </a:solidFill>
            <a:latin typeface="+mn-lt"/>
          </a:endParaRPr>
        </a:p>
      </dsp:txBody>
      <dsp:txXfrm>
        <a:off x="647469" y="936548"/>
        <a:ext cx="1925866" cy="1283910"/>
      </dsp:txXfrm>
    </dsp:sp>
    <dsp:sp modelId="{DC6253DA-0737-4BD1-8095-CC70B1BB611E}">
      <dsp:nvSpPr>
        <dsp:cNvPr id="0" name=""/>
        <dsp:cNvSpPr/>
      </dsp:nvSpPr>
      <dsp:spPr>
        <a:xfrm>
          <a:off x="2894312" y="936548"/>
          <a:ext cx="3209776" cy="1283910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+mn-lt"/>
            </a:rPr>
            <a:t>승인 된 후 게이오 지원 신청</a:t>
          </a:r>
          <a:endParaRPr lang="en-US" altLang="ko-KR" sz="1600" b="1" kern="1200" dirty="0">
            <a:latin typeface="+mn-lt"/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i="0" kern="1200" dirty="0">
              <a:solidFill>
                <a:schemeClr val="bg1"/>
              </a:solidFill>
              <a:effectLst/>
            </a:rPr>
            <a:t>2026</a:t>
          </a:r>
          <a:r>
            <a:rPr lang="ko-KR" altLang="en-US" sz="1100" b="1" i="0" kern="1200" dirty="0">
              <a:solidFill>
                <a:schemeClr val="bg1"/>
              </a:solidFill>
              <a:effectLst/>
            </a:rPr>
            <a:t>년 봄 학기 지원 마감일 </a:t>
          </a:r>
          <a:r>
            <a:rPr lang="en-US" altLang="ko-KR" sz="1100" b="1" i="0" kern="1200" dirty="0">
              <a:solidFill>
                <a:schemeClr val="bg1"/>
              </a:solidFill>
              <a:effectLst/>
            </a:rPr>
            <a:t>: 2025</a:t>
          </a:r>
          <a:r>
            <a:rPr lang="ko-KR" altLang="en-US" sz="1100" b="1" i="0" kern="1200" dirty="0">
              <a:solidFill>
                <a:schemeClr val="bg1"/>
              </a:solidFill>
              <a:effectLst/>
            </a:rPr>
            <a:t>년 </a:t>
          </a:r>
          <a:r>
            <a:rPr lang="en-US" altLang="ko-KR" sz="1100" b="1" i="0" kern="1200" dirty="0">
              <a:solidFill>
                <a:srgbClr val="FF0000"/>
              </a:solidFill>
              <a:effectLst/>
            </a:rPr>
            <a:t>10</a:t>
          </a:r>
          <a:r>
            <a:rPr lang="ko-KR" altLang="en-US" sz="1100" b="1" i="0" kern="1200" dirty="0">
              <a:solidFill>
                <a:srgbClr val="FF0000"/>
              </a:solidFill>
              <a:effectLst/>
            </a:rPr>
            <a:t>월 </a:t>
          </a:r>
          <a:r>
            <a:rPr lang="en-US" altLang="ko-KR" sz="1100" b="1" i="0" kern="1200" dirty="0">
              <a:solidFill>
                <a:srgbClr val="FF0000"/>
              </a:solidFill>
              <a:effectLst/>
            </a:rPr>
            <a:t>26</a:t>
          </a:r>
          <a:r>
            <a:rPr lang="ko-KR" altLang="en-US" sz="1100" b="1" i="0" kern="1200" dirty="0">
              <a:solidFill>
                <a:srgbClr val="FF0000"/>
              </a:solidFill>
              <a:effectLst/>
            </a:rPr>
            <a:t>일</a:t>
          </a:r>
          <a:endParaRPr lang="ko-KR" altLang="en-US" sz="1100" b="1" kern="1200" dirty="0">
            <a:solidFill>
              <a:srgbClr val="FF0000"/>
            </a:solidFill>
            <a:latin typeface="+mn-lt"/>
          </a:endParaRPr>
        </a:p>
      </dsp:txBody>
      <dsp:txXfrm>
        <a:off x="3536267" y="936548"/>
        <a:ext cx="1925866" cy="1283910"/>
      </dsp:txXfrm>
    </dsp:sp>
    <dsp:sp modelId="{8BD837B0-765D-4146-956D-A8A399433927}">
      <dsp:nvSpPr>
        <dsp:cNvPr id="0" name=""/>
        <dsp:cNvSpPr/>
      </dsp:nvSpPr>
      <dsp:spPr>
        <a:xfrm>
          <a:off x="5783111" y="936548"/>
          <a:ext cx="3209776" cy="1283910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+mn-lt"/>
            </a:rPr>
            <a:t>필수 서류 제출</a:t>
          </a:r>
          <a:endParaRPr lang="en-US" altLang="ko-KR" sz="1600" b="1" kern="1200" dirty="0">
            <a:latin typeface="+mn-lt"/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>
              <a:latin typeface="+mn-lt"/>
            </a:rPr>
            <a:t>※ </a:t>
          </a:r>
          <a:r>
            <a:rPr lang="ko-KR" altLang="en-US" sz="1100" b="1" kern="1200" dirty="0">
              <a:latin typeface="+mn-lt"/>
            </a:rPr>
            <a:t>안내 메일 발송 예정</a:t>
          </a:r>
        </a:p>
      </dsp:txBody>
      <dsp:txXfrm>
        <a:off x="6425066" y="936548"/>
        <a:ext cx="1925866" cy="1283910"/>
      </dsp:txXfrm>
    </dsp:sp>
    <dsp:sp modelId="{6031CD78-1D5F-4184-9558-2DB3E65FEB17}">
      <dsp:nvSpPr>
        <dsp:cNvPr id="0" name=""/>
        <dsp:cNvSpPr/>
      </dsp:nvSpPr>
      <dsp:spPr>
        <a:xfrm>
          <a:off x="8671909" y="936548"/>
          <a:ext cx="3209776" cy="1283910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+mn-lt"/>
            </a:rPr>
            <a:t>교환 학점 인정 신청</a:t>
          </a:r>
          <a:endParaRPr lang="en-US" altLang="ko-KR" sz="1600" b="1" kern="1200" dirty="0">
            <a:latin typeface="+mn-lt"/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>
              <a:latin typeface="+mn-lt"/>
            </a:rPr>
            <a:t>※ </a:t>
          </a:r>
          <a:r>
            <a:rPr lang="ko-KR" altLang="en-US" sz="1100" b="1" kern="1200" dirty="0">
              <a:latin typeface="+mn-lt"/>
            </a:rPr>
            <a:t>사전에 해당 과목 교수님께 문의</a:t>
          </a:r>
          <a:r>
            <a:rPr lang="en-US" altLang="ko-KR" sz="1100" b="1" kern="1200" dirty="0">
              <a:latin typeface="+mn-lt"/>
            </a:rPr>
            <a:t>(1:1</a:t>
          </a:r>
          <a:r>
            <a:rPr lang="ko-KR" altLang="en-US" sz="1100" b="1" kern="1200" dirty="0">
              <a:latin typeface="+mn-lt"/>
            </a:rPr>
            <a:t>대응 가능 여부</a:t>
          </a:r>
          <a:r>
            <a:rPr lang="en-US" altLang="ko-KR" sz="1100" b="1" kern="1200" dirty="0">
              <a:latin typeface="+mn-lt"/>
            </a:rPr>
            <a:t>)</a:t>
          </a:r>
          <a:endParaRPr lang="ko-KR" altLang="en-US" sz="1100" b="1" kern="1200" dirty="0">
            <a:latin typeface="+mn-lt"/>
          </a:endParaRPr>
        </a:p>
      </dsp:txBody>
      <dsp:txXfrm>
        <a:off x="9313864" y="936548"/>
        <a:ext cx="1925866" cy="1283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6309D-A139-43A4-BB1D-3015FEF98D7F}">
      <dsp:nvSpPr>
        <dsp:cNvPr id="0" name=""/>
        <dsp:cNvSpPr/>
      </dsp:nvSpPr>
      <dsp:spPr>
        <a:xfrm>
          <a:off x="3251" y="410961"/>
          <a:ext cx="1231478" cy="738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/>
            <a:t>성적표 도착</a:t>
          </a:r>
        </a:p>
      </dsp:txBody>
      <dsp:txXfrm>
        <a:off x="24892" y="432602"/>
        <a:ext cx="1188196" cy="695604"/>
      </dsp:txXfrm>
    </dsp:sp>
    <dsp:sp modelId="{01E944C0-633A-4CFF-92A4-A6DBB986EE5A}">
      <dsp:nvSpPr>
        <dsp:cNvPr id="0" name=""/>
        <dsp:cNvSpPr/>
      </dsp:nvSpPr>
      <dsp:spPr>
        <a:xfrm>
          <a:off x="1357877" y="627701"/>
          <a:ext cx="261073" cy="30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/>
        </a:p>
      </dsp:txBody>
      <dsp:txXfrm>
        <a:off x="1357877" y="688782"/>
        <a:ext cx="182751" cy="183244"/>
      </dsp:txXfrm>
    </dsp:sp>
    <dsp:sp modelId="{D1E608D2-30A2-4DC7-9918-DC9842E876F9}">
      <dsp:nvSpPr>
        <dsp:cNvPr id="0" name=""/>
        <dsp:cNvSpPr/>
      </dsp:nvSpPr>
      <dsp:spPr>
        <a:xfrm>
          <a:off x="1727321" y="410961"/>
          <a:ext cx="1231478" cy="738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/>
            <a:t>학점인정신청서 제출</a:t>
          </a:r>
        </a:p>
      </dsp:txBody>
      <dsp:txXfrm>
        <a:off x="1748962" y="432602"/>
        <a:ext cx="1188196" cy="695604"/>
      </dsp:txXfrm>
    </dsp:sp>
    <dsp:sp modelId="{B7E8E062-5936-4549-A50D-088DB06D10E6}">
      <dsp:nvSpPr>
        <dsp:cNvPr id="0" name=""/>
        <dsp:cNvSpPr/>
      </dsp:nvSpPr>
      <dsp:spPr>
        <a:xfrm>
          <a:off x="3081947" y="627701"/>
          <a:ext cx="261073" cy="30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/>
        </a:p>
      </dsp:txBody>
      <dsp:txXfrm>
        <a:off x="3081947" y="688782"/>
        <a:ext cx="182751" cy="183244"/>
      </dsp:txXfrm>
    </dsp:sp>
    <dsp:sp modelId="{6B8C3E8E-5676-462E-97CB-0059E2CA38CC}">
      <dsp:nvSpPr>
        <dsp:cNvPr id="0" name=""/>
        <dsp:cNvSpPr/>
      </dsp:nvSpPr>
      <dsp:spPr>
        <a:xfrm>
          <a:off x="3451390" y="410961"/>
          <a:ext cx="1231478" cy="738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/>
            <a:t>전공</a:t>
          </a:r>
          <a:r>
            <a:rPr lang="en-US" altLang="ko-KR" sz="1200" b="1" kern="1200" dirty="0"/>
            <a:t>(</a:t>
          </a:r>
          <a:r>
            <a:rPr lang="ko-KR" altLang="en-US" sz="1200" b="1" kern="1200" dirty="0"/>
            <a:t>학과</a:t>
          </a:r>
          <a:r>
            <a:rPr lang="en-US" altLang="ko-KR" sz="1200" b="1" kern="1200" dirty="0"/>
            <a:t>) </a:t>
          </a:r>
          <a:r>
            <a:rPr lang="ko-KR" altLang="en-US" sz="1200" b="1" kern="1200" dirty="0"/>
            <a:t>주임 교수 상담</a:t>
          </a:r>
        </a:p>
      </dsp:txBody>
      <dsp:txXfrm>
        <a:off x="3473031" y="432602"/>
        <a:ext cx="1188196" cy="695604"/>
      </dsp:txXfrm>
    </dsp:sp>
    <dsp:sp modelId="{0C75590E-3E66-4936-A2A7-EF0F89A5C4A8}">
      <dsp:nvSpPr>
        <dsp:cNvPr id="0" name=""/>
        <dsp:cNvSpPr/>
      </dsp:nvSpPr>
      <dsp:spPr>
        <a:xfrm>
          <a:off x="4806016" y="627701"/>
          <a:ext cx="261073" cy="30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/>
        </a:p>
      </dsp:txBody>
      <dsp:txXfrm>
        <a:off x="4806016" y="688782"/>
        <a:ext cx="182751" cy="183244"/>
      </dsp:txXfrm>
    </dsp:sp>
    <dsp:sp modelId="{B1AD4DC6-A2AD-4A76-AB73-B9B102911271}">
      <dsp:nvSpPr>
        <dsp:cNvPr id="0" name=""/>
        <dsp:cNvSpPr/>
      </dsp:nvSpPr>
      <dsp:spPr>
        <a:xfrm>
          <a:off x="5175460" y="410961"/>
          <a:ext cx="1231478" cy="738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/>
            <a:t>유레카 신청</a:t>
          </a:r>
        </a:p>
      </dsp:txBody>
      <dsp:txXfrm>
        <a:off x="5197101" y="432602"/>
        <a:ext cx="1188196" cy="695604"/>
      </dsp:txXfrm>
    </dsp:sp>
    <dsp:sp modelId="{E3657BDC-EC08-470F-8361-64844659E2D5}">
      <dsp:nvSpPr>
        <dsp:cNvPr id="0" name=""/>
        <dsp:cNvSpPr/>
      </dsp:nvSpPr>
      <dsp:spPr>
        <a:xfrm>
          <a:off x="6530086" y="627701"/>
          <a:ext cx="261073" cy="30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/>
        </a:p>
      </dsp:txBody>
      <dsp:txXfrm>
        <a:off x="6530086" y="688782"/>
        <a:ext cx="182751" cy="183244"/>
      </dsp:txXfrm>
    </dsp:sp>
    <dsp:sp modelId="{7FC1ABAD-49B3-4955-B316-6E9D241ADA42}">
      <dsp:nvSpPr>
        <dsp:cNvPr id="0" name=""/>
        <dsp:cNvSpPr/>
      </dsp:nvSpPr>
      <dsp:spPr>
        <a:xfrm>
          <a:off x="6899529" y="410961"/>
          <a:ext cx="1231478" cy="738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/>
            <a:t>학적팀</a:t>
          </a:r>
          <a:r>
            <a:rPr lang="ko-KR" altLang="en-US" sz="1200" b="1" kern="1200" dirty="0"/>
            <a:t> 확인</a:t>
          </a:r>
        </a:p>
      </dsp:txBody>
      <dsp:txXfrm>
        <a:off x="6921170" y="432602"/>
        <a:ext cx="1188196" cy="695604"/>
      </dsp:txXfrm>
    </dsp:sp>
    <dsp:sp modelId="{ED59B86F-5E00-4DBC-BD8E-5FEF0E3D7ED8}">
      <dsp:nvSpPr>
        <dsp:cNvPr id="0" name=""/>
        <dsp:cNvSpPr/>
      </dsp:nvSpPr>
      <dsp:spPr>
        <a:xfrm>
          <a:off x="8254155" y="627701"/>
          <a:ext cx="261073" cy="30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/>
        </a:p>
      </dsp:txBody>
      <dsp:txXfrm>
        <a:off x="8254155" y="688782"/>
        <a:ext cx="182751" cy="183244"/>
      </dsp:txXfrm>
    </dsp:sp>
    <dsp:sp modelId="{FCA57B68-45B4-4335-AC70-014E7B59DDDF}">
      <dsp:nvSpPr>
        <dsp:cNvPr id="0" name=""/>
        <dsp:cNvSpPr/>
      </dsp:nvSpPr>
      <dsp:spPr>
        <a:xfrm>
          <a:off x="8623599" y="410961"/>
          <a:ext cx="1231478" cy="738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/>
            <a:t>교무처장 및 학과</a:t>
          </a:r>
          <a:r>
            <a:rPr lang="en-US" altLang="ko-KR" sz="1200" b="1" kern="1200" dirty="0"/>
            <a:t>(</a:t>
          </a:r>
          <a:r>
            <a:rPr lang="ko-KR" altLang="en-US" sz="1200" b="1" kern="1200" dirty="0"/>
            <a:t>전공</a:t>
          </a:r>
          <a:r>
            <a:rPr lang="en-US" altLang="ko-KR" sz="1200" b="1" kern="1200" dirty="0"/>
            <a:t>) </a:t>
          </a:r>
          <a:r>
            <a:rPr lang="ko-KR" altLang="en-US" sz="1200" b="1" kern="1200" dirty="0"/>
            <a:t>승인</a:t>
          </a:r>
        </a:p>
      </dsp:txBody>
      <dsp:txXfrm>
        <a:off x="8645240" y="432602"/>
        <a:ext cx="1188196" cy="695604"/>
      </dsp:txXfrm>
    </dsp:sp>
    <dsp:sp modelId="{88049DD1-0C1A-48B9-A76B-899951C3C9EA}">
      <dsp:nvSpPr>
        <dsp:cNvPr id="0" name=""/>
        <dsp:cNvSpPr/>
      </dsp:nvSpPr>
      <dsp:spPr>
        <a:xfrm>
          <a:off x="9978225" y="627701"/>
          <a:ext cx="261073" cy="30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/>
        </a:p>
      </dsp:txBody>
      <dsp:txXfrm>
        <a:off x="9978225" y="688782"/>
        <a:ext cx="182751" cy="183244"/>
      </dsp:txXfrm>
    </dsp:sp>
    <dsp:sp modelId="{3A0A1C22-449F-4AC3-9341-68A6A93FE1CC}">
      <dsp:nvSpPr>
        <dsp:cNvPr id="0" name=""/>
        <dsp:cNvSpPr/>
      </dsp:nvSpPr>
      <dsp:spPr>
        <a:xfrm>
          <a:off x="10347668" y="410961"/>
          <a:ext cx="1231478" cy="738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/>
            <a:t>학점이전 확정</a:t>
          </a:r>
        </a:p>
      </dsp:txBody>
      <dsp:txXfrm>
        <a:off x="10369309" y="432602"/>
        <a:ext cx="1188196" cy="695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BD467D-EF73-395D-00B6-CDD8F18E4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4324654-F618-C012-847F-1953FCC1B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C946FA-919E-D150-6A9F-EE1BFCCB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DE98-FDF2-417C-B8A5-55A3E23772DB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2A1F16-F667-719A-6BA6-6C7171CB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0EA4B6-840E-A8F8-89D1-80AEF742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4FD-E089-45F8-A85C-1549C8F54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93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C55D11-E156-D353-BD7B-145ED811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C26BAC3-E6C6-7B63-5586-C41265892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568306-CCD2-A983-FD30-097E4374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DE98-FDF2-417C-B8A5-55A3E23772DB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21223B-6900-5C3C-1A49-C573CDB8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D62E9B-C369-F837-9B7F-CDB4744A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4FD-E089-45F8-A85C-1549C8F54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56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3E5807A-8989-1D2A-E557-1492448F5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A828D72-D29C-2938-6FF1-4477BBD74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E4D475-73E8-5481-A4F3-43BF54D0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DE98-FDF2-417C-B8A5-55A3E23772DB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6164EF-9702-E788-AB13-2ECCCBE5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9AAB1C-D1B0-8C1C-8AC6-382CF986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4FD-E089-45F8-A85C-1549C8F54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9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AE2FFB-9056-6725-1FC7-7C7A813D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B19481-54D1-3DEC-3BEE-C76C64C5B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DE95FB-D20E-E445-7DB2-3AC09B88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DE98-FDF2-417C-B8A5-55A3E23772DB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2E626C-1627-0AAF-179A-A527FF32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6DC1B1-C65C-95F7-E5CD-1E895498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4FD-E089-45F8-A85C-1549C8F54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55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F3C98E-F7B3-0FE3-8024-B62D7BAE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93D4AA-248A-F3B6-65B3-C7B67EAC7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5E8DD6-9F60-9074-46C6-F28C0919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DE98-FDF2-417C-B8A5-55A3E23772DB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586F6F-AA3D-C9BF-3252-49D77BE2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8862EC-A610-6CED-7F58-AD94672F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4FD-E089-45F8-A85C-1549C8F54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39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00CD38-98FC-3AC4-3BF1-95E12B27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40C3D3-80EF-5A21-1202-B5C74A0C8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07724DD-C458-43EE-F1B5-FEA42A961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FC18F4-6486-3B81-05FA-9A8ABB7B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DE98-FDF2-417C-B8A5-55A3E23772DB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4103311-30F7-A45A-510C-41AECDA0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31FEF5-216A-0D37-582B-2252BBD5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4FD-E089-45F8-A85C-1549C8F54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80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CA9ED8-00ED-CF88-86F6-1A266C2C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E19F6C-361E-7456-4764-C12635613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3C15254-FC42-1BF8-5592-415EFCAFE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55CBF39-7014-6C78-9BCE-21C2E4EDC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03483D1-7266-270C-2116-B5AC659F2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296F5C1-2FD8-57C7-AA58-AC564D4D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DE98-FDF2-417C-B8A5-55A3E23772DB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C048B86-7989-8021-7EAD-9EEB540E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D3113C5-4FED-0F6B-5F73-8D646F8F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4FD-E089-45F8-A85C-1549C8F54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38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EC8E6C-AD16-C9A0-1672-345C6736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66D6E24-7A72-42FB-5FDF-94DBF2FC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DE98-FDF2-417C-B8A5-55A3E23772DB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77C29C6-4D43-70A1-6FA3-71CEB033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9AE1131-E678-E928-2635-533F1B2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4FD-E089-45F8-A85C-1549C8F54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97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61C4BF6-8E22-19D2-1E3E-09AD0496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DE98-FDF2-417C-B8A5-55A3E23772DB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4651D6A-4039-C52E-E2B8-0E2FD07B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3803EB1-13B3-1A59-224F-4A906433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4FD-E089-45F8-A85C-1549C8F54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62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7B9D1E-65D5-B83D-93E5-606F8618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4E41DA-4CE2-369D-C1B0-E742308C4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7EE851A-4876-FCD5-E904-6162DE860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90F622-E148-24B5-0A1A-140ECF98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DE98-FDF2-417C-B8A5-55A3E23772DB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4530C8-B63C-EAD9-1C8B-19B14459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4F436E-9DB5-498B-5F81-CC4B624A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4FD-E089-45F8-A85C-1549C8F54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15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9CE0E6-3E10-0324-7934-5AED211A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B636187-E746-135C-E89F-36CF1D0D8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2C9F05-9624-1D3D-FC44-781301E65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055D18-047E-37EF-CF24-75B4161F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DE98-FDF2-417C-B8A5-55A3E23772DB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879FEA-6F32-D563-0311-51150468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41DD33-1AD1-BA1F-7206-1686C203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4FD-E089-45F8-A85C-1549C8F54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83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CE4A7FA-2D20-4CBC-22B9-8DBD6D78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081D32-31FF-347B-17D1-E299260FA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844B83-372A-5236-6DAB-3387A253E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46DE98-FDF2-417C-B8A5-55A3E23772DB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302F09-C86C-83A7-89A6-561EC5A10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EFB4E3-A119-CFA1-3E88-BCF8FCC6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CDA4FD-E089-45F8-A85C-1549C8F54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25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hyperlink" Target="mailto:lhyun@ewha.ac.kr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wha.ac.kr/ewha/bachelor/credit03.do?utm_source=chatgpt.com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.keio.ac.jp/e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keio.ac.jp/en/abou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t.keio.ac.jp/en/tprofile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eio University | japanese universities">
            <a:extLst>
              <a:ext uri="{FF2B5EF4-FFF2-40B4-BE49-F238E27FC236}">
                <a16:creationId xmlns:a16="http://schemas.microsoft.com/office/drawing/2014/main" id="{99166B63-DEBE-0612-7D3E-801C43BA8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7"/>
          <a:stretch/>
        </p:blipFill>
        <p:spPr bwMode="auto">
          <a:xfrm>
            <a:off x="-2" y="0"/>
            <a:ext cx="12192000" cy="70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E28FC-C621-0F9B-7534-BFB1BA1DE378}"/>
              </a:ext>
            </a:extLst>
          </p:cNvPr>
          <p:cNvSpPr txBox="1"/>
          <p:nvPr/>
        </p:nvSpPr>
        <p:spPr>
          <a:xfrm>
            <a:off x="1919403" y="2127700"/>
            <a:ext cx="8353190" cy="280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Keio</a:t>
            </a:r>
            <a:r>
              <a:rPr lang="ko-KR" altLang="en-US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pPr algn="ctr" fontAlgn="base">
              <a:lnSpc>
                <a:spcPct val="150000"/>
              </a:lnSpc>
            </a:pPr>
            <a:r>
              <a:rPr lang="en-US" altLang="ko-KR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Faculty of Science and Technology</a:t>
            </a:r>
          </a:p>
          <a:p>
            <a:pPr algn="ctr" fontAlgn="base">
              <a:lnSpc>
                <a:spcPct val="250000"/>
              </a:lnSpc>
            </a:pPr>
            <a:r>
              <a:rPr lang="en-US" altLang="ko-KR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2026 Spring Semester Exchange Program</a:t>
            </a: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4085ADC6-A6CB-0B84-7B07-7EAB3B5B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130"/>
            <a:ext cx="2016369" cy="81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4B2BFEA-2395-ACEF-79ED-E0325B379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35" y="6638544"/>
            <a:ext cx="4181865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1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g32bdc8e8f7d_0_0">
            <a:extLst>
              <a:ext uri="{FF2B5EF4-FFF2-40B4-BE49-F238E27FC236}">
                <a16:creationId xmlns:a16="http://schemas.microsoft.com/office/drawing/2014/main" id="{54BC45EF-196B-FDFD-A89B-069F791FB8B2}"/>
              </a:ext>
            </a:extLst>
          </p:cNvPr>
          <p:cNvSpPr/>
          <p:nvPr/>
        </p:nvSpPr>
        <p:spPr>
          <a:xfrm>
            <a:off x="304800" y="747132"/>
            <a:ext cx="11582400" cy="25200"/>
          </a:xfrm>
          <a:prstGeom prst="rect">
            <a:avLst/>
          </a:prstGeom>
          <a:solidFill>
            <a:srgbClr val="00462A"/>
          </a:solidFill>
          <a:ln w="3175">
            <a:solidFill>
              <a:srgbClr val="0046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05BFD-E96B-2F63-DD79-35937858160B}"/>
              </a:ext>
            </a:extLst>
          </p:cNvPr>
          <p:cNvSpPr txBox="1"/>
          <p:nvPr/>
        </p:nvSpPr>
        <p:spPr>
          <a:xfrm>
            <a:off x="304800" y="1069156"/>
            <a:ext cx="11734800" cy="3362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333333"/>
                </a:solidFill>
                <a:highlight>
                  <a:srgbClr val="FFFFFF"/>
                </a:highlight>
              </a:rPr>
              <a:t>6. </a:t>
            </a:r>
            <a:r>
              <a:rPr lang="en-US" altLang="ko-KR" b="1" dirty="0" err="1"/>
              <a:t>Ewha</a:t>
            </a:r>
            <a:r>
              <a:rPr lang="en-US" altLang="ko-KR" b="1" dirty="0"/>
              <a:t> outgoing </a:t>
            </a:r>
            <a:r>
              <a:rPr lang="ko-KR" altLang="en-US" b="1" dirty="0"/>
              <a:t>교환학생 담당자 </a:t>
            </a:r>
            <a:r>
              <a:rPr lang="en-US" altLang="ko-KR" b="1" dirty="0"/>
              <a:t>(</a:t>
            </a:r>
            <a:r>
              <a:rPr lang="en-US" altLang="ko-KR" b="1" dirty="0" err="1"/>
              <a:t>Ewha</a:t>
            </a:r>
            <a:r>
              <a:rPr lang="en-US" altLang="ko-KR" b="1" dirty="0"/>
              <a:t> students going abroad)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성함</a:t>
            </a:r>
            <a:r>
              <a:rPr lang="en-US" altLang="ko-KR" dirty="0"/>
              <a:t>: </a:t>
            </a:r>
            <a:r>
              <a:rPr lang="ko-KR" altLang="en-US" dirty="0"/>
              <a:t>이서현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소속</a:t>
            </a:r>
            <a:r>
              <a:rPr lang="en-US" altLang="ko-KR" dirty="0"/>
              <a:t>: </a:t>
            </a:r>
            <a:r>
              <a:rPr lang="ko-KR" altLang="en-US" dirty="0"/>
              <a:t>휴먼기계바이오공학부 생체역학연구실 석사과정</a:t>
            </a:r>
            <a:endParaRPr lang="en-US" altLang="ko-KR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333333"/>
                </a:solidFill>
                <a:highlight>
                  <a:srgbClr val="FFFFFF"/>
                </a:highlight>
              </a:rPr>
              <a:t>Email: </a:t>
            </a:r>
            <a:r>
              <a:rPr lang="en-US" altLang="ko-KR" dirty="0">
                <a:hlinkClick r:id="rId2"/>
              </a:rPr>
              <a:t>lhyun@ewha.ac.kr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333333"/>
                </a:solidFill>
                <a:highlight>
                  <a:srgbClr val="FFFFFF"/>
                </a:highlight>
              </a:rPr>
              <a:t>→ </a:t>
            </a:r>
            <a:r>
              <a:rPr lang="ko-KR" altLang="en-US" dirty="0"/>
              <a:t>교환학생 신청을 희망하시는 분들은 </a:t>
            </a:r>
            <a:r>
              <a:rPr lang="ko-KR" altLang="en-US" b="1" dirty="0"/>
              <a:t>성적표</a:t>
            </a:r>
            <a:r>
              <a:rPr lang="en-US" altLang="ko-KR" b="1" dirty="0"/>
              <a:t>, </a:t>
            </a:r>
            <a:r>
              <a:rPr lang="ko-KR" altLang="en-US" b="1" dirty="0"/>
              <a:t>어학 성적</a:t>
            </a:r>
            <a:r>
              <a:rPr lang="en-US" altLang="ko-KR" b="1" dirty="0"/>
              <a:t>(</a:t>
            </a:r>
            <a:r>
              <a:rPr lang="ko-KR" altLang="en-US" b="1" dirty="0"/>
              <a:t>선택</a:t>
            </a:r>
            <a:r>
              <a:rPr lang="en-US" altLang="ko-KR" b="1" dirty="0"/>
              <a:t>), </a:t>
            </a:r>
            <a:r>
              <a:rPr lang="ko-KR" altLang="en-US" b="1" dirty="0"/>
              <a:t>지원 동기</a:t>
            </a:r>
            <a:r>
              <a:rPr lang="en-US" altLang="ko-KR" b="1" dirty="0"/>
              <a:t>, </a:t>
            </a:r>
            <a:r>
              <a:rPr lang="ko-KR" altLang="en-US" b="1" dirty="0"/>
              <a:t>학업계획서</a:t>
            </a:r>
            <a:r>
              <a:rPr lang="ko-KR" altLang="en-US" dirty="0"/>
              <a:t>를 이메일로 제출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	※ </a:t>
            </a:r>
            <a:r>
              <a:rPr lang="ko-KR" altLang="en-US" dirty="0"/>
              <a:t>이메일 제목에 </a:t>
            </a:r>
            <a:r>
              <a:rPr lang="en-US" altLang="ko-KR" dirty="0"/>
              <a:t>“</a:t>
            </a:r>
            <a:r>
              <a:rPr lang="ko-KR" altLang="en-US" dirty="0"/>
              <a:t>게이오 교환학생 지원</a:t>
            </a:r>
            <a:r>
              <a:rPr lang="en-US" altLang="ko-KR" dirty="0"/>
              <a:t>” </a:t>
            </a:r>
            <a:r>
              <a:rPr lang="ko-KR" altLang="en-US" dirty="0"/>
              <a:t>기재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333333"/>
                </a:solidFill>
                <a:highlight>
                  <a:srgbClr val="FFFFFF"/>
                </a:highlight>
              </a:rPr>
              <a:t>→ 문의는 이메일로 주시면 빠른 시일내에 답변 드리겠습니다</a:t>
            </a:r>
            <a:r>
              <a:rPr lang="en-US" altLang="ko-KR" dirty="0">
                <a:solidFill>
                  <a:srgbClr val="333333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</a:t>
            </a:r>
            <a:endParaRPr lang="en-US" altLang="ko-KR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5" name="Google Shape;108;g32bdc8e8f7d_0_0">
            <a:extLst>
              <a:ext uri="{FF2B5EF4-FFF2-40B4-BE49-F238E27FC236}">
                <a16:creationId xmlns:a16="http://schemas.microsoft.com/office/drawing/2014/main" id="{CA6F1E77-B742-75B0-67B2-EE43C9F21434}"/>
              </a:ext>
            </a:extLst>
          </p:cNvPr>
          <p:cNvSpPr txBox="1"/>
          <p:nvPr/>
        </p:nvSpPr>
        <p:spPr>
          <a:xfrm>
            <a:off x="304800" y="281378"/>
            <a:ext cx="95543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관련 사항</a:t>
            </a:r>
          </a:p>
        </p:txBody>
      </p:sp>
      <p:pic>
        <p:nvPicPr>
          <p:cNvPr id="9" name="그림 8" descr="상징, 텍스트, 엠블럼, 로고이(가) 표시된 사진&#10;&#10;자동 생성된 설명">
            <a:extLst>
              <a:ext uri="{FF2B5EF4-FFF2-40B4-BE49-F238E27FC236}">
                <a16:creationId xmlns:a16="http://schemas.microsoft.com/office/drawing/2014/main" id="{B2E14927-B2D9-63FF-DE6E-3C8C751D1D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84147"/>
            <a:ext cx="1195754" cy="523555"/>
          </a:xfrm>
          <a:prstGeom prst="rect">
            <a:avLst/>
          </a:prstGeom>
        </p:spPr>
      </p:pic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D708FC99-1F6A-CF61-D580-044B9E701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602504"/>
              </p:ext>
            </p:extLst>
          </p:nvPr>
        </p:nvGraphicFramePr>
        <p:xfrm>
          <a:off x="152400" y="3700992"/>
          <a:ext cx="11887200" cy="315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762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g32bdc8e8f7d_0_0">
            <a:extLst>
              <a:ext uri="{FF2B5EF4-FFF2-40B4-BE49-F238E27FC236}">
                <a16:creationId xmlns:a16="http://schemas.microsoft.com/office/drawing/2014/main" id="{54BC45EF-196B-FDFD-A89B-069F791FB8B2}"/>
              </a:ext>
            </a:extLst>
          </p:cNvPr>
          <p:cNvSpPr/>
          <p:nvPr/>
        </p:nvSpPr>
        <p:spPr>
          <a:xfrm>
            <a:off x="304800" y="747132"/>
            <a:ext cx="11582400" cy="25200"/>
          </a:xfrm>
          <a:prstGeom prst="rect">
            <a:avLst/>
          </a:prstGeom>
          <a:solidFill>
            <a:srgbClr val="00462A"/>
          </a:solidFill>
          <a:ln w="3175">
            <a:solidFill>
              <a:srgbClr val="0046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" name="Google Shape;108;g32bdc8e8f7d_0_0">
            <a:extLst>
              <a:ext uri="{FF2B5EF4-FFF2-40B4-BE49-F238E27FC236}">
                <a16:creationId xmlns:a16="http://schemas.microsoft.com/office/drawing/2014/main" id="{CA6F1E77-B742-75B0-67B2-EE43C9F21434}"/>
              </a:ext>
            </a:extLst>
          </p:cNvPr>
          <p:cNvSpPr txBox="1"/>
          <p:nvPr/>
        </p:nvSpPr>
        <p:spPr>
          <a:xfrm>
            <a:off x="304800" y="281378"/>
            <a:ext cx="95543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학점이전 신청절차</a:t>
            </a:r>
          </a:p>
        </p:txBody>
      </p:sp>
      <p:pic>
        <p:nvPicPr>
          <p:cNvPr id="9" name="그림 8" descr="상징, 텍스트, 엠블럼, 로고이(가) 표시된 사진&#10;&#10;자동 생성된 설명">
            <a:extLst>
              <a:ext uri="{FF2B5EF4-FFF2-40B4-BE49-F238E27FC236}">
                <a16:creationId xmlns:a16="http://schemas.microsoft.com/office/drawing/2014/main" id="{B2E14927-B2D9-63FF-DE6E-3C8C751D1D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84147"/>
            <a:ext cx="1195754" cy="523555"/>
          </a:xfrm>
          <a:prstGeom prst="rect">
            <a:avLst/>
          </a:prstGeom>
        </p:spPr>
      </p:pic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79CE77AA-66B5-6819-B7A5-950C79A56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587291"/>
              </p:ext>
            </p:extLst>
          </p:nvPr>
        </p:nvGraphicFramePr>
        <p:xfrm>
          <a:off x="304801" y="956759"/>
          <a:ext cx="11582399" cy="156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946F489-6954-E753-73C9-B6E4226BE471}"/>
              </a:ext>
            </a:extLst>
          </p:cNvPr>
          <p:cNvSpPr/>
          <p:nvPr/>
        </p:nvSpPr>
        <p:spPr>
          <a:xfrm>
            <a:off x="304800" y="3598223"/>
            <a:ext cx="11582399" cy="2978400"/>
          </a:xfrm>
          <a:prstGeom prst="roundRect">
            <a:avLst/>
          </a:prstGeom>
          <a:solidFill>
            <a:srgbClr val="F7FFF9"/>
          </a:solidFill>
          <a:ln>
            <a:solidFill>
              <a:srgbClr val="006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chemeClr val="tx1"/>
                </a:solidFill>
              </a:rPr>
              <a:t>전공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부</a:t>
            </a:r>
            <a:r>
              <a:rPr lang="en-US" altLang="ko-KR" b="1" dirty="0">
                <a:solidFill>
                  <a:schemeClr val="tx1"/>
                </a:solidFill>
              </a:rPr>
              <a:t>·</a:t>
            </a:r>
            <a:r>
              <a:rPr lang="ko-KR" altLang="en-US" b="1" dirty="0">
                <a:solidFill>
                  <a:schemeClr val="tx1"/>
                </a:solidFill>
              </a:rPr>
              <a:t>복수전공 포함</a:t>
            </a:r>
            <a:r>
              <a:rPr lang="en-US" altLang="ko-KR" b="1" dirty="0">
                <a:solidFill>
                  <a:schemeClr val="tx1"/>
                </a:solidFill>
              </a:rPr>
              <a:t>) </a:t>
            </a:r>
            <a:r>
              <a:rPr lang="ko-KR" altLang="en-US" b="1" dirty="0">
                <a:solidFill>
                  <a:schemeClr val="tx1"/>
                </a:solidFill>
              </a:rPr>
              <a:t>학점으로 이전 받기 위해서는 </a:t>
            </a:r>
            <a:r>
              <a:rPr lang="ko-KR" altLang="en-US" b="1" dirty="0">
                <a:solidFill>
                  <a:srgbClr val="FF0000"/>
                </a:solidFill>
              </a:rPr>
              <a:t>유레카 학점이전 신청 전에</a:t>
            </a:r>
          </a:p>
          <a:p>
            <a:r>
              <a:rPr lang="ko-KR" altLang="en-US" b="1" dirty="0">
                <a:solidFill>
                  <a:schemeClr val="tx1"/>
                </a:solidFill>
              </a:rPr>
              <a:t>해당 전공주임교수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학과장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r>
              <a:rPr lang="ko-KR" altLang="en-US" b="1" dirty="0">
                <a:solidFill>
                  <a:schemeClr val="tx1"/>
                </a:solidFill>
              </a:rPr>
              <a:t>의 전공 교과목 인정 여부 및 인정 가능 학점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본교인정과목 여부 등에 대해</a:t>
            </a:r>
          </a:p>
          <a:p>
            <a:r>
              <a:rPr lang="ko-KR" altLang="en-US" b="1" dirty="0">
                <a:solidFill>
                  <a:schemeClr val="tx1"/>
                </a:solidFill>
              </a:rPr>
              <a:t>상담해야 함</a:t>
            </a:r>
            <a:r>
              <a:rPr lang="en-US" altLang="ko-KR" b="1" dirty="0">
                <a:solidFill>
                  <a:schemeClr val="tx1"/>
                </a:solidFill>
              </a:rPr>
              <a:t>. </a:t>
            </a:r>
            <a:r>
              <a:rPr lang="ko-KR" altLang="en-US" b="1" dirty="0">
                <a:solidFill>
                  <a:schemeClr val="tx1"/>
                </a:solidFill>
              </a:rPr>
              <a:t>전공주임교수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학과장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r>
              <a:rPr lang="ko-KR" altLang="en-US" b="1" dirty="0">
                <a:solidFill>
                  <a:schemeClr val="tx1"/>
                </a:solidFill>
              </a:rPr>
              <a:t>의 재량에 따라 </a:t>
            </a:r>
            <a:r>
              <a:rPr lang="ko-KR" altLang="en-US" b="1" u="sng" dirty="0">
                <a:solidFill>
                  <a:schemeClr val="tx1"/>
                </a:solidFill>
              </a:rPr>
              <a:t>이수한 학점 또는 환산된 학점보다 적은 학점</a:t>
            </a:r>
            <a:r>
              <a:rPr lang="ko-KR" altLang="en-US" b="1" dirty="0">
                <a:solidFill>
                  <a:schemeClr val="tx1"/>
                </a:solidFill>
              </a:rPr>
              <a:t>으로</a:t>
            </a:r>
          </a:p>
          <a:p>
            <a:r>
              <a:rPr lang="ko-KR" altLang="en-US" b="1" dirty="0">
                <a:solidFill>
                  <a:schemeClr val="tx1"/>
                </a:solidFill>
              </a:rPr>
              <a:t>인정받을 수 있음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b="1" dirty="0">
                <a:solidFill>
                  <a:schemeClr val="tx1"/>
                </a:solidFill>
              </a:rPr>
              <a:t>전공</a:t>
            </a:r>
            <a:r>
              <a:rPr lang="en-US" altLang="ko-KR" b="1" dirty="0">
                <a:solidFill>
                  <a:schemeClr val="tx1"/>
                </a:solidFill>
              </a:rPr>
              <a:t>/</a:t>
            </a:r>
            <a:r>
              <a:rPr lang="ko-KR" altLang="en-US" b="1" dirty="0">
                <a:solidFill>
                  <a:schemeClr val="tx1"/>
                </a:solidFill>
              </a:rPr>
              <a:t>학과별로 교환취득학점 전공 인정에 대한 세부 절차가 다르므로 파견 전에 해당 학과 홈페이지 혹은 </a:t>
            </a:r>
            <a:r>
              <a:rPr lang="ko-KR" altLang="en-US" b="1" dirty="0">
                <a:solidFill>
                  <a:srgbClr val="FF0000"/>
                </a:solidFill>
              </a:rPr>
              <a:t>학과 사무실</a:t>
            </a:r>
            <a:r>
              <a:rPr lang="ko-KR" altLang="en-US" b="1" dirty="0">
                <a:solidFill>
                  <a:schemeClr val="tx1"/>
                </a:solidFill>
              </a:rPr>
              <a:t> 등을 통해 반드시 절차 확인하여 진행하여야 함</a:t>
            </a:r>
            <a:r>
              <a:rPr lang="en-US" altLang="ko-KR" b="1" dirty="0">
                <a:solidFill>
                  <a:schemeClr val="tx1"/>
                </a:solidFill>
              </a:rPr>
              <a:t>. 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b="1" dirty="0">
                <a:solidFill>
                  <a:schemeClr val="tx1"/>
                </a:solidFill>
              </a:rPr>
              <a:t>학기당 이전가능한 학점은 </a:t>
            </a:r>
            <a:r>
              <a:rPr lang="en-US" altLang="ko-KR" b="1" u="sng" dirty="0">
                <a:solidFill>
                  <a:schemeClr val="tx1"/>
                </a:solidFill>
              </a:rPr>
              <a:t>18</a:t>
            </a:r>
            <a:r>
              <a:rPr lang="ko-KR" altLang="en-US" b="1" u="sng" dirty="0">
                <a:solidFill>
                  <a:schemeClr val="tx1"/>
                </a:solidFill>
              </a:rPr>
              <a:t>학점</a:t>
            </a:r>
            <a:r>
              <a:rPr lang="ko-KR" altLang="en-US" b="1" dirty="0">
                <a:solidFill>
                  <a:schemeClr val="tx1"/>
                </a:solidFill>
              </a:rPr>
              <a:t>을 초과할 수 없습니다</a:t>
            </a:r>
            <a:r>
              <a:rPr lang="en-US" altLang="ko-KR" b="1" dirty="0">
                <a:solidFill>
                  <a:schemeClr val="tx1"/>
                </a:solidFill>
              </a:rPr>
              <a:t>. </a:t>
            </a:r>
            <a:r>
              <a:rPr lang="en-US" altLang="ko-KR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A4B71DE-45E9-7142-1856-62FB182D62DD}"/>
              </a:ext>
            </a:extLst>
          </p:cNvPr>
          <p:cNvSpPr/>
          <p:nvPr/>
        </p:nvSpPr>
        <p:spPr>
          <a:xfrm>
            <a:off x="304800" y="3195910"/>
            <a:ext cx="3020291" cy="402313"/>
          </a:xfrm>
          <a:prstGeom prst="roundRect">
            <a:avLst/>
          </a:prstGeom>
          <a:solidFill>
            <a:srgbClr val="0071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전공학점 이전 시 주의사항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07D37-FE53-9220-0CBE-482E849D6C96}"/>
              </a:ext>
            </a:extLst>
          </p:cNvPr>
          <p:cNvSpPr txBox="1"/>
          <p:nvPr/>
        </p:nvSpPr>
        <p:spPr>
          <a:xfrm>
            <a:off x="304800" y="2470917"/>
            <a:ext cx="11439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자세한 사항은 홈페이지 참고</a:t>
            </a:r>
            <a:r>
              <a:rPr lang="en-US" altLang="ko-KR" dirty="0"/>
              <a:t>: </a:t>
            </a:r>
            <a:r>
              <a:rPr lang="en-US" altLang="ko-KR" dirty="0">
                <a:hlinkClick r:id="rId8"/>
              </a:rPr>
              <a:t>https://www.ewha.ac.kr/ewha/bachelor/credit03.do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87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g32bdc8e8f7d_0_0">
            <a:extLst>
              <a:ext uri="{FF2B5EF4-FFF2-40B4-BE49-F238E27FC236}">
                <a16:creationId xmlns:a16="http://schemas.microsoft.com/office/drawing/2014/main" id="{5ABB0AB7-6E69-F102-4EFD-F45C07728475}"/>
              </a:ext>
            </a:extLst>
          </p:cNvPr>
          <p:cNvSpPr txBox="1"/>
          <p:nvPr/>
        </p:nvSpPr>
        <p:spPr>
          <a:xfrm>
            <a:off x="304800" y="281378"/>
            <a:ext cx="673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Keio University</a:t>
            </a:r>
            <a:endParaRPr lang="ko-KR" altLang="en-US" sz="2400" b="1" dirty="0">
              <a:solidFill>
                <a:srgbClr val="00462A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" name="그림 2" descr="상징, 텍스트, 엠블럼, 로고이(가) 표시된 사진&#10;&#10;자동 생성된 설명">
            <a:extLst>
              <a:ext uri="{FF2B5EF4-FFF2-40B4-BE49-F238E27FC236}">
                <a16:creationId xmlns:a16="http://schemas.microsoft.com/office/drawing/2014/main" id="{C2665067-5FEA-5B46-5234-A8C78DAF50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84147"/>
            <a:ext cx="1195754" cy="523555"/>
          </a:xfrm>
          <a:prstGeom prst="rect">
            <a:avLst/>
          </a:prstGeom>
        </p:spPr>
      </p:pic>
      <p:sp>
        <p:nvSpPr>
          <p:cNvPr id="4" name="Google Shape;106;g32bdc8e8f7d_0_0">
            <a:extLst>
              <a:ext uri="{FF2B5EF4-FFF2-40B4-BE49-F238E27FC236}">
                <a16:creationId xmlns:a16="http://schemas.microsoft.com/office/drawing/2014/main" id="{7329B9B6-E698-50FC-F57C-61F84659388D}"/>
              </a:ext>
            </a:extLst>
          </p:cNvPr>
          <p:cNvSpPr/>
          <p:nvPr/>
        </p:nvSpPr>
        <p:spPr>
          <a:xfrm>
            <a:off x="304800" y="747132"/>
            <a:ext cx="11582400" cy="25200"/>
          </a:xfrm>
          <a:prstGeom prst="rect">
            <a:avLst/>
          </a:prstGeom>
          <a:solidFill>
            <a:srgbClr val="00462A"/>
          </a:solidFill>
          <a:ln w="3175">
            <a:solidFill>
              <a:srgbClr val="0046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C3142A6-AE21-EC5F-2019-2CA7ACA2A6B8}"/>
              </a:ext>
            </a:extLst>
          </p:cNvPr>
          <p:cNvGrpSpPr/>
          <p:nvPr/>
        </p:nvGrpSpPr>
        <p:grpSpPr>
          <a:xfrm>
            <a:off x="1087252" y="1206694"/>
            <a:ext cx="10017496" cy="2817421"/>
            <a:chOff x="957943" y="1031689"/>
            <a:chExt cx="10017496" cy="2817421"/>
          </a:xfrm>
        </p:grpSpPr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18BB842C-8278-C909-E1D9-91690E0F1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43" y="1031689"/>
              <a:ext cx="5008748" cy="2817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B328E6AC-9EAA-20F2-E10C-71D4158DB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691" y="1031689"/>
              <a:ext cx="5008748" cy="2817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EA0192-4D23-7E41-23FE-8D917969CC4C}"/>
              </a:ext>
            </a:extLst>
          </p:cNvPr>
          <p:cNvSpPr txBox="1"/>
          <p:nvPr/>
        </p:nvSpPr>
        <p:spPr>
          <a:xfrm>
            <a:off x="304800" y="4458477"/>
            <a:ext cx="11582400" cy="1700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📖 </a:t>
            </a:r>
            <a:r>
              <a:rPr lang="en-US" altLang="ko-KR" b="1" dirty="0"/>
              <a:t>1858</a:t>
            </a:r>
            <a:r>
              <a:rPr lang="ko-KR" altLang="en-US" b="1" dirty="0"/>
              <a:t>년 설립된 일본 최초의 사립대학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dirty="0"/>
              <a:t>🔬 </a:t>
            </a:r>
            <a:r>
              <a:rPr lang="ko-KR" altLang="en-US" b="1" dirty="0"/>
              <a:t>약 </a:t>
            </a:r>
            <a:r>
              <a:rPr lang="en-US" altLang="ko-KR" b="1" dirty="0"/>
              <a:t>1,500</a:t>
            </a:r>
            <a:r>
              <a:rPr lang="ko-KR" altLang="en-US" b="1" dirty="0"/>
              <a:t>명의 대학원생</a:t>
            </a:r>
            <a:r>
              <a:rPr lang="ko-KR" altLang="en-US" dirty="0"/>
              <a:t>이 이공학대학원</a:t>
            </a:r>
            <a:r>
              <a:rPr lang="en-US" altLang="ko-KR" dirty="0"/>
              <a:t>(</a:t>
            </a:r>
            <a:r>
              <a:rPr lang="en-US" altLang="ko-KR" dirty="0" err="1"/>
              <a:t>Yagami</a:t>
            </a:r>
            <a:r>
              <a:rPr lang="en-US" altLang="ko-KR" dirty="0"/>
              <a:t> Campus)</a:t>
            </a:r>
            <a:r>
              <a:rPr lang="ko-KR" altLang="en-US" dirty="0"/>
              <a:t>에서 최첨단 연구 참여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🎓 </a:t>
            </a:r>
            <a:r>
              <a:rPr lang="ko-KR" altLang="en-US" b="1" dirty="0"/>
              <a:t>연구 중심 </a:t>
            </a:r>
            <a:r>
              <a:rPr lang="en-US" altLang="ko-KR" b="1" dirty="0"/>
              <a:t>/ </a:t>
            </a:r>
            <a:r>
              <a:rPr lang="ko-KR" altLang="en-US" b="1" dirty="0"/>
              <a:t>강의 중심 프로그램 선택</a:t>
            </a:r>
            <a:r>
              <a:rPr lang="ko-KR" altLang="en-US" dirty="0"/>
              <a:t> 가능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🌏 </a:t>
            </a:r>
            <a:r>
              <a:rPr lang="ko-KR" altLang="en-US" b="1" dirty="0"/>
              <a:t>세계적 연구 환경 </a:t>
            </a:r>
            <a:r>
              <a:rPr lang="en-US" altLang="ko-KR" b="1" dirty="0"/>
              <a:t>+ </a:t>
            </a:r>
            <a:r>
              <a:rPr lang="ko-KR" altLang="en-US" b="1" dirty="0"/>
              <a:t>일본 문화 경험</a:t>
            </a:r>
            <a:r>
              <a:rPr lang="ko-KR" altLang="en-US" dirty="0"/>
              <a:t> 동시 제공</a:t>
            </a:r>
          </a:p>
        </p:txBody>
      </p:sp>
    </p:spTree>
    <p:extLst>
      <p:ext uri="{BB962C8B-B14F-4D97-AF65-F5344CB8AC3E}">
        <p14:creationId xmlns:p14="http://schemas.microsoft.com/office/powerpoint/2010/main" val="165144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g32bdc8e8f7d_0_0">
            <a:extLst>
              <a:ext uri="{FF2B5EF4-FFF2-40B4-BE49-F238E27FC236}">
                <a16:creationId xmlns:a16="http://schemas.microsoft.com/office/drawing/2014/main" id="{5ABB0AB7-6E69-F102-4EFD-F45C07728475}"/>
              </a:ext>
            </a:extLst>
          </p:cNvPr>
          <p:cNvSpPr txBox="1"/>
          <p:nvPr/>
        </p:nvSpPr>
        <p:spPr>
          <a:xfrm>
            <a:off x="304800" y="281378"/>
            <a:ext cx="673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Keio University</a:t>
            </a:r>
            <a:endParaRPr lang="ko-KR" altLang="en-US" sz="2400" b="1" dirty="0">
              <a:solidFill>
                <a:srgbClr val="00462A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" name="그림 2" descr="상징, 텍스트, 엠블럼, 로고이(가) 표시된 사진&#10;&#10;자동 생성된 설명">
            <a:extLst>
              <a:ext uri="{FF2B5EF4-FFF2-40B4-BE49-F238E27FC236}">
                <a16:creationId xmlns:a16="http://schemas.microsoft.com/office/drawing/2014/main" id="{C2665067-5FEA-5B46-5234-A8C78DAF50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84147"/>
            <a:ext cx="1195754" cy="523555"/>
          </a:xfrm>
          <a:prstGeom prst="rect">
            <a:avLst/>
          </a:prstGeom>
        </p:spPr>
      </p:pic>
      <p:sp>
        <p:nvSpPr>
          <p:cNvPr id="4" name="Google Shape;106;g32bdc8e8f7d_0_0">
            <a:extLst>
              <a:ext uri="{FF2B5EF4-FFF2-40B4-BE49-F238E27FC236}">
                <a16:creationId xmlns:a16="http://schemas.microsoft.com/office/drawing/2014/main" id="{7329B9B6-E698-50FC-F57C-61F84659388D}"/>
              </a:ext>
            </a:extLst>
          </p:cNvPr>
          <p:cNvSpPr/>
          <p:nvPr/>
        </p:nvSpPr>
        <p:spPr>
          <a:xfrm>
            <a:off x="304800" y="747132"/>
            <a:ext cx="11582400" cy="25200"/>
          </a:xfrm>
          <a:prstGeom prst="rect">
            <a:avLst/>
          </a:prstGeom>
          <a:solidFill>
            <a:srgbClr val="00462A"/>
          </a:solidFill>
          <a:ln w="3175">
            <a:solidFill>
              <a:srgbClr val="0046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AFF6F9A-68A4-D61E-F348-A19AE425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77169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9765C7-B791-14B0-275E-8A9C4DF103F9}"/>
              </a:ext>
            </a:extLst>
          </p:cNvPr>
          <p:cNvSpPr txBox="1"/>
          <p:nvPr/>
        </p:nvSpPr>
        <p:spPr>
          <a:xfrm>
            <a:off x="304799" y="1030240"/>
            <a:ext cx="2367149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Rankings</a:t>
            </a:r>
            <a:r>
              <a:rPr lang="ko-KR" altLang="en-US" b="1" dirty="0"/>
              <a:t> </a:t>
            </a:r>
            <a:r>
              <a:rPr lang="en-US" altLang="ko-KR" b="1" dirty="0"/>
              <a:t>(National)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A08C4-5239-BA9E-DA64-A85DEB1824E1}"/>
              </a:ext>
            </a:extLst>
          </p:cNvPr>
          <p:cNvSpPr txBox="1"/>
          <p:nvPr/>
        </p:nvSpPr>
        <p:spPr>
          <a:xfrm>
            <a:off x="1828799" y="2139002"/>
            <a:ext cx="9310256" cy="66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▶ 과학연구비</a:t>
            </a:r>
            <a:r>
              <a:rPr lang="en-US" altLang="ko-KR" dirty="0"/>
              <a:t>(Grants-in-Aid for Scientific Research) </a:t>
            </a:r>
            <a:r>
              <a:rPr lang="ko-KR" altLang="en-US" dirty="0" err="1"/>
              <a:t>수혜액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일본 사립대학 중 </a:t>
            </a:r>
            <a:r>
              <a:rPr lang="en-US" altLang="ko-KR" dirty="0"/>
              <a:t>1</a:t>
            </a:r>
            <a:r>
              <a:rPr lang="ko-KR" altLang="en-US" dirty="0"/>
              <a:t>위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2">
                    <a:lumMod val="75000"/>
                  </a:schemeClr>
                </a:solidFill>
              </a:rPr>
              <a:t>*From the 2026 University Ranking (Asahi Shimbun Publications Inc.)</a:t>
            </a:r>
            <a:endParaRPr lang="ko-KR" alt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10620-8B15-98E3-0146-54B5360B357A}"/>
              </a:ext>
            </a:extLst>
          </p:cNvPr>
          <p:cNvSpPr txBox="1"/>
          <p:nvPr/>
        </p:nvSpPr>
        <p:spPr>
          <a:xfrm>
            <a:off x="300840" y="3544870"/>
            <a:ext cx="3198423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Rankings</a:t>
            </a:r>
            <a:r>
              <a:rPr lang="ko-KR" altLang="en-US" b="1" dirty="0"/>
              <a:t> </a:t>
            </a:r>
            <a:r>
              <a:rPr lang="en-US" altLang="ko-KR" b="1" dirty="0"/>
              <a:t>(International)</a:t>
            </a:r>
            <a:endParaRPr lang="en-US" altLang="ko-KR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12914D4-565A-F7E0-E4FC-2B4DEB2FC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51" y="432395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F15F95E-14D9-7B13-6761-4EFE6004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323956"/>
            <a:ext cx="19621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FDF458B-A4D6-CA87-127C-6FFAE757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948" y="432395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11BD46-C547-70BA-334B-54A537E069A5}"/>
              </a:ext>
            </a:extLst>
          </p:cNvPr>
          <p:cNvSpPr txBox="1"/>
          <p:nvPr/>
        </p:nvSpPr>
        <p:spPr>
          <a:xfrm>
            <a:off x="300840" y="6009452"/>
            <a:ext cx="4045529" cy="66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▶ </a:t>
            </a:r>
            <a:r>
              <a:rPr lang="en-US" altLang="ko-KR" dirty="0"/>
              <a:t>QS </a:t>
            </a:r>
            <a:r>
              <a:rPr lang="ko-KR" altLang="en-US" dirty="0"/>
              <a:t>세계 대학 순위</a:t>
            </a:r>
            <a:r>
              <a:rPr lang="en-US" altLang="ko-KR" dirty="0"/>
              <a:t>: 215</a:t>
            </a:r>
            <a:r>
              <a:rPr lang="ko-KR" altLang="en-US" dirty="0"/>
              <a:t>위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2">
                    <a:lumMod val="75000"/>
                  </a:schemeClr>
                </a:solidFill>
              </a:rPr>
              <a:t>*From the 2026 QS World University Rankings</a:t>
            </a:r>
            <a:endParaRPr lang="ko-KR" alt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1E643-5806-B8D9-0904-8734438BCBD9}"/>
              </a:ext>
            </a:extLst>
          </p:cNvPr>
          <p:cNvSpPr txBox="1"/>
          <p:nvPr/>
        </p:nvSpPr>
        <p:spPr>
          <a:xfrm>
            <a:off x="3927454" y="6009452"/>
            <a:ext cx="4337091" cy="66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▶ </a:t>
            </a:r>
            <a:r>
              <a:rPr lang="en-US" altLang="ko-KR" dirty="0"/>
              <a:t>QS </a:t>
            </a:r>
            <a:r>
              <a:rPr lang="ko-KR" altLang="en-US" dirty="0"/>
              <a:t>학문 분야별 순위</a:t>
            </a:r>
            <a:r>
              <a:rPr lang="en-US" altLang="ko-KR" dirty="0"/>
              <a:t>: Top 100</a:t>
            </a:r>
          </a:p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2">
                    <a:lumMod val="75000"/>
                  </a:schemeClr>
                </a:solidFill>
              </a:rPr>
              <a:t>*From the 2025 QS World University Rankings by Subject</a:t>
            </a:r>
            <a:endParaRPr lang="ko-KR" alt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EE458-5F88-9417-8BEE-316CFCA574B9}"/>
              </a:ext>
            </a:extLst>
          </p:cNvPr>
          <p:cNvSpPr txBox="1"/>
          <p:nvPr/>
        </p:nvSpPr>
        <p:spPr>
          <a:xfrm>
            <a:off x="8123403" y="6009452"/>
            <a:ext cx="4337091" cy="66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▶ </a:t>
            </a:r>
            <a:r>
              <a:rPr lang="en-US" altLang="ko-KR" dirty="0"/>
              <a:t>Nature Index </a:t>
            </a:r>
            <a:r>
              <a:rPr lang="ko-KR" altLang="en-US" dirty="0"/>
              <a:t>일본 내 순위</a:t>
            </a:r>
            <a:r>
              <a:rPr lang="en-US" altLang="ko-KR" dirty="0"/>
              <a:t>: 11</a:t>
            </a:r>
            <a:r>
              <a:rPr lang="ko-KR" altLang="en-US" dirty="0"/>
              <a:t>위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2">
                    <a:lumMod val="75000"/>
                  </a:schemeClr>
                </a:solidFill>
              </a:rPr>
              <a:t>*From the 2025 Nature Index Annual Tables (among academic institutions in Japan)</a:t>
            </a:r>
            <a:endParaRPr lang="ko-KR" alt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8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g32bdc8e8f7d_0_0">
            <a:extLst>
              <a:ext uri="{FF2B5EF4-FFF2-40B4-BE49-F238E27FC236}">
                <a16:creationId xmlns:a16="http://schemas.microsoft.com/office/drawing/2014/main" id="{5ABB0AB7-6E69-F102-4EFD-F45C07728475}"/>
              </a:ext>
            </a:extLst>
          </p:cNvPr>
          <p:cNvSpPr txBox="1"/>
          <p:nvPr/>
        </p:nvSpPr>
        <p:spPr>
          <a:xfrm>
            <a:off x="304800" y="281378"/>
            <a:ext cx="673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Keio university </a:t>
            </a:r>
            <a:r>
              <a:rPr lang="en-US" altLang="ko-KR" sz="2400" b="1" dirty="0" err="1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Yagami</a:t>
            </a:r>
            <a:r>
              <a:rPr lang="en-US" altLang="ko-KR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 campus</a:t>
            </a:r>
            <a:endParaRPr lang="ko-KR" altLang="en-US" sz="2400" b="1" dirty="0">
              <a:solidFill>
                <a:srgbClr val="00462A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" name="그림 2" descr="상징, 텍스트, 엠블럼, 로고이(가) 표시된 사진&#10;&#10;자동 생성된 설명">
            <a:extLst>
              <a:ext uri="{FF2B5EF4-FFF2-40B4-BE49-F238E27FC236}">
                <a16:creationId xmlns:a16="http://schemas.microsoft.com/office/drawing/2014/main" id="{C2665067-5FEA-5B46-5234-A8C78DAF50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84147"/>
            <a:ext cx="1195754" cy="523555"/>
          </a:xfrm>
          <a:prstGeom prst="rect">
            <a:avLst/>
          </a:prstGeom>
        </p:spPr>
      </p:pic>
      <p:sp>
        <p:nvSpPr>
          <p:cNvPr id="4" name="Google Shape;106;g32bdc8e8f7d_0_0">
            <a:extLst>
              <a:ext uri="{FF2B5EF4-FFF2-40B4-BE49-F238E27FC236}">
                <a16:creationId xmlns:a16="http://schemas.microsoft.com/office/drawing/2014/main" id="{7329B9B6-E698-50FC-F57C-61F84659388D}"/>
              </a:ext>
            </a:extLst>
          </p:cNvPr>
          <p:cNvSpPr/>
          <p:nvPr/>
        </p:nvSpPr>
        <p:spPr>
          <a:xfrm>
            <a:off x="304800" y="747132"/>
            <a:ext cx="11582400" cy="25200"/>
          </a:xfrm>
          <a:prstGeom prst="rect">
            <a:avLst/>
          </a:prstGeom>
          <a:solidFill>
            <a:srgbClr val="00462A"/>
          </a:solidFill>
          <a:ln w="3175">
            <a:solidFill>
              <a:srgbClr val="0046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C164E-745F-EDC7-3C83-A16D13B9F94F}"/>
              </a:ext>
            </a:extLst>
          </p:cNvPr>
          <p:cNvSpPr txBox="1"/>
          <p:nvPr/>
        </p:nvSpPr>
        <p:spPr>
          <a:xfrm>
            <a:off x="304799" y="1030240"/>
            <a:ext cx="8637319" cy="2531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 err="1"/>
              <a:t>대학명</a:t>
            </a:r>
            <a:r>
              <a:rPr lang="en-US" altLang="ko-KR" dirty="0"/>
              <a:t>: </a:t>
            </a:r>
            <a:r>
              <a:rPr lang="ko-KR" altLang="en-US" dirty="0" err="1"/>
              <a:t>게이오대학교</a:t>
            </a:r>
            <a:r>
              <a:rPr lang="ko-KR" altLang="en-US" dirty="0"/>
              <a:t> 이공학대학원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/>
              <a:t>주소</a:t>
            </a:r>
            <a:r>
              <a:rPr lang="en-US" altLang="ko-KR" dirty="0"/>
              <a:t>: 3-14-1 </a:t>
            </a:r>
            <a:r>
              <a:rPr lang="en-US" altLang="ko-KR" dirty="0" err="1"/>
              <a:t>Hiyoshi</a:t>
            </a:r>
            <a:r>
              <a:rPr lang="en-US" altLang="ko-KR" dirty="0"/>
              <a:t>, Kohoku-</a:t>
            </a:r>
            <a:r>
              <a:rPr lang="en-US" altLang="ko-KR" dirty="0" err="1"/>
              <a:t>ku</a:t>
            </a:r>
            <a:r>
              <a:rPr lang="en-US" altLang="ko-KR" dirty="0"/>
              <a:t>, Yokohama, 223-8522 JAPAN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/>
              <a:t>캠퍼스</a:t>
            </a:r>
            <a:r>
              <a:rPr lang="en-US" altLang="ko-KR" dirty="0"/>
              <a:t>: </a:t>
            </a:r>
            <a:r>
              <a:rPr lang="en-US" altLang="ko-KR" dirty="0" err="1"/>
              <a:t>Yagami</a:t>
            </a:r>
            <a:r>
              <a:rPr lang="en-US" altLang="ko-KR" dirty="0"/>
              <a:t> Campus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/>
              <a:t>웹사이트</a:t>
            </a:r>
            <a:r>
              <a:rPr lang="en-US" altLang="ko-KR" dirty="0"/>
              <a:t>:</a:t>
            </a:r>
            <a:br>
              <a:rPr lang="en-US" altLang="ko-KR" dirty="0"/>
            </a:br>
            <a:r>
              <a:rPr lang="ko-KR" altLang="en-US" dirty="0"/>
              <a:t>→ 이공학부</a:t>
            </a:r>
            <a:r>
              <a:rPr lang="en-US" altLang="ko-KR" dirty="0"/>
              <a:t>/</a:t>
            </a:r>
            <a:r>
              <a:rPr lang="ko-KR" altLang="en-US" dirty="0"/>
              <a:t>대학원</a:t>
            </a:r>
            <a:r>
              <a:rPr lang="en-US" altLang="ko-KR" dirty="0"/>
              <a:t>: </a:t>
            </a:r>
            <a:r>
              <a:rPr lang="en-US" altLang="ko-KR" dirty="0">
                <a:hlinkClick r:id="rId3"/>
              </a:rPr>
              <a:t>https://www.st.keio.ac.jp/en/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→ </a:t>
            </a:r>
            <a:r>
              <a:rPr lang="ko-KR" altLang="en-US" dirty="0" err="1"/>
              <a:t>게이오대학교</a:t>
            </a:r>
            <a:r>
              <a:rPr lang="ko-KR" altLang="en-US" dirty="0"/>
              <a:t> 개요</a:t>
            </a:r>
            <a:r>
              <a:rPr lang="en-US" altLang="ko-KR" dirty="0"/>
              <a:t>: </a:t>
            </a:r>
            <a:r>
              <a:rPr lang="en-US" altLang="ko-KR" dirty="0">
                <a:hlinkClick r:id="rId4"/>
              </a:rPr>
              <a:t>https://www.keio.ac.jp/en/about/</a:t>
            </a:r>
            <a:endParaRPr lang="en-US" altLang="ko-KR" dirty="0"/>
          </a:p>
        </p:txBody>
      </p:sp>
      <p:pic>
        <p:nvPicPr>
          <p:cNvPr id="7" name="그림 6" descr="텍스트, 로고, 상징, 폰트이(가) 표시된 사진&#10;&#10;자동 생성된 설명">
            <a:extLst>
              <a:ext uri="{FF2B5EF4-FFF2-40B4-BE49-F238E27FC236}">
                <a16:creationId xmlns:a16="http://schemas.microsoft.com/office/drawing/2014/main" id="{ED3A0A80-DBF2-8111-8A6F-06C24E634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07" y="4001959"/>
            <a:ext cx="3673186" cy="25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7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g32bdc8e8f7d_0_0">
            <a:extLst>
              <a:ext uri="{FF2B5EF4-FFF2-40B4-BE49-F238E27FC236}">
                <a16:creationId xmlns:a16="http://schemas.microsoft.com/office/drawing/2014/main" id="{5ABB0AB7-6E69-F102-4EFD-F45C07728475}"/>
              </a:ext>
            </a:extLst>
          </p:cNvPr>
          <p:cNvSpPr txBox="1"/>
          <p:nvPr/>
        </p:nvSpPr>
        <p:spPr>
          <a:xfrm>
            <a:off x="304800" y="281378"/>
            <a:ext cx="835231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학부</a:t>
            </a:r>
            <a:r>
              <a:rPr lang="en-US" altLang="ko-KR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(Faculty of Science and Technology) </a:t>
            </a:r>
            <a:r>
              <a:rPr lang="ko-KR" altLang="en-US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주요 학과</a:t>
            </a:r>
          </a:p>
        </p:txBody>
      </p:sp>
      <p:pic>
        <p:nvPicPr>
          <p:cNvPr id="3" name="그림 2" descr="상징, 텍스트, 엠블럼, 로고이(가) 표시된 사진&#10;&#10;자동 생성된 설명">
            <a:extLst>
              <a:ext uri="{FF2B5EF4-FFF2-40B4-BE49-F238E27FC236}">
                <a16:creationId xmlns:a16="http://schemas.microsoft.com/office/drawing/2014/main" id="{C2665067-5FEA-5B46-5234-A8C78DAF50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84147"/>
            <a:ext cx="1195754" cy="523555"/>
          </a:xfrm>
          <a:prstGeom prst="rect">
            <a:avLst/>
          </a:prstGeom>
        </p:spPr>
      </p:pic>
      <p:sp>
        <p:nvSpPr>
          <p:cNvPr id="4" name="Google Shape;106;g32bdc8e8f7d_0_0">
            <a:extLst>
              <a:ext uri="{FF2B5EF4-FFF2-40B4-BE49-F238E27FC236}">
                <a16:creationId xmlns:a16="http://schemas.microsoft.com/office/drawing/2014/main" id="{7329B9B6-E698-50FC-F57C-61F84659388D}"/>
              </a:ext>
            </a:extLst>
          </p:cNvPr>
          <p:cNvSpPr/>
          <p:nvPr/>
        </p:nvSpPr>
        <p:spPr>
          <a:xfrm>
            <a:off x="304800" y="747132"/>
            <a:ext cx="11582400" cy="25200"/>
          </a:xfrm>
          <a:prstGeom prst="rect">
            <a:avLst/>
          </a:prstGeom>
          <a:solidFill>
            <a:srgbClr val="00462A"/>
          </a:solidFill>
          <a:ln w="3175">
            <a:solidFill>
              <a:srgbClr val="0046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C164E-745F-EDC7-3C83-A16D13B9F94F}"/>
              </a:ext>
            </a:extLst>
          </p:cNvPr>
          <p:cNvSpPr txBox="1"/>
          <p:nvPr/>
        </p:nvSpPr>
        <p:spPr>
          <a:xfrm>
            <a:off x="304799" y="1030240"/>
            <a:ext cx="9979232" cy="502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기계공학 </a:t>
            </a:r>
            <a:r>
              <a:rPr lang="en-US" altLang="ko-KR" dirty="0"/>
              <a:t>(Mechanical Engineering)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전기정보공학 </a:t>
            </a:r>
            <a:r>
              <a:rPr lang="en-US" altLang="ko-KR" dirty="0"/>
              <a:t>(Electronics and Electrical Engineering)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응용화학 </a:t>
            </a:r>
            <a:r>
              <a:rPr lang="en-US" altLang="ko-KR" dirty="0"/>
              <a:t>(Applied Chemistry)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응용물리</a:t>
            </a:r>
            <a:r>
              <a:rPr lang="en-US" altLang="ko-KR" dirty="0"/>
              <a:t>·</a:t>
            </a:r>
            <a:r>
              <a:rPr lang="ko-KR" altLang="en-US" dirty="0"/>
              <a:t>정보물리학 </a:t>
            </a:r>
            <a:r>
              <a:rPr lang="en-US" altLang="ko-KR" dirty="0"/>
              <a:t>(Applied Physics and </a:t>
            </a:r>
            <a:r>
              <a:rPr lang="en-US" altLang="ko-KR" dirty="0" err="1"/>
              <a:t>Physico</a:t>
            </a:r>
            <a:r>
              <a:rPr lang="en-US" altLang="ko-KR" dirty="0"/>
              <a:t>-Informatics)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산업</a:t>
            </a:r>
            <a:r>
              <a:rPr lang="en-US" altLang="ko-KR" dirty="0"/>
              <a:t>·</a:t>
            </a:r>
            <a:r>
              <a:rPr lang="ko-KR" altLang="en-US" dirty="0"/>
              <a:t>시스템공학 </a:t>
            </a:r>
            <a:r>
              <a:rPr lang="en-US" altLang="ko-KR" dirty="0"/>
              <a:t>(Administration Engineering / Industrial &amp; Systems Engineering)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수학 </a:t>
            </a:r>
            <a:r>
              <a:rPr lang="en-US" altLang="ko-KR" dirty="0"/>
              <a:t>(Mathematics)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물리학 </a:t>
            </a:r>
            <a:r>
              <a:rPr lang="en-US" altLang="ko-KR" dirty="0"/>
              <a:t>(Physics)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화학 </a:t>
            </a:r>
            <a:r>
              <a:rPr lang="en-US" altLang="ko-KR" dirty="0"/>
              <a:t>(Chemistry)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시스템디자인공학 </a:t>
            </a:r>
            <a:r>
              <a:rPr lang="en-US" altLang="ko-KR" dirty="0"/>
              <a:t>(System Design Engineering)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정보</a:t>
            </a:r>
            <a:r>
              <a:rPr lang="en-US" altLang="ko-KR" dirty="0"/>
              <a:t>·</a:t>
            </a:r>
            <a:r>
              <a:rPr lang="ko-KR" altLang="en-US" dirty="0"/>
              <a:t>컴퓨터과학 </a:t>
            </a:r>
            <a:r>
              <a:rPr lang="en-US" altLang="ko-KR" dirty="0"/>
              <a:t>(Information and Computer Science)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생명정보학 </a:t>
            </a:r>
            <a:r>
              <a:rPr lang="en-US" altLang="ko-KR" dirty="0"/>
              <a:t>(Biosciences and Informatics)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교양</a:t>
            </a:r>
            <a:r>
              <a:rPr lang="en-US" altLang="ko-KR" dirty="0"/>
              <a:t>/</a:t>
            </a:r>
            <a:r>
              <a:rPr lang="ko-KR" altLang="en-US" dirty="0"/>
              <a:t>기초교육 </a:t>
            </a:r>
            <a:r>
              <a:rPr lang="en-US" altLang="ko-KR" dirty="0"/>
              <a:t>(Foreign Languages and Liberal Arts / Basic Education)</a:t>
            </a:r>
          </a:p>
        </p:txBody>
      </p:sp>
    </p:spTree>
    <p:extLst>
      <p:ext uri="{BB962C8B-B14F-4D97-AF65-F5344CB8AC3E}">
        <p14:creationId xmlns:p14="http://schemas.microsoft.com/office/powerpoint/2010/main" val="373897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g32bdc8e8f7d_0_0">
            <a:extLst>
              <a:ext uri="{FF2B5EF4-FFF2-40B4-BE49-F238E27FC236}">
                <a16:creationId xmlns:a16="http://schemas.microsoft.com/office/drawing/2014/main" id="{1070FF13-C9A1-B26B-BAE9-9A510353425C}"/>
              </a:ext>
            </a:extLst>
          </p:cNvPr>
          <p:cNvSpPr txBox="1"/>
          <p:nvPr/>
        </p:nvSpPr>
        <p:spPr>
          <a:xfrm>
            <a:off x="304800" y="281378"/>
            <a:ext cx="673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신청 일정</a:t>
            </a:r>
            <a:endParaRPr sz="2400" b="1" dirty="0">
              <a:solidFill>
                <a:srgbClr val="00462A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05BFD-E96B-2F63-DD79-35937858160B}"/>
              </a:ext>
            </a:extLst>
          </p:cNvPr>
          <p:cNvSpPr txBox="1"/>
          <p:nvPr/>
        </p:nvSpPr>
        <p:spPr>
          <a:xfrm>
            <a:off x="304800" y="1030240"/>
            <a:ext cx="9277350" cy="502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2026</a:t>
            </a:r>
            <a:r>
              <a:rPr lang="ko-KR" alt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년 봄 학기 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(2026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년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4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월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1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일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~ 2026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년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9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월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21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일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) </a:t>
            </a:r>
            <a:r>
              <a:rPr lang="ko-KR" alt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등록</a:t>
            </a:r>
            <a:endParaRPr lang="en-US" altLang="ko-KR" b="1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이화여대 지원 마감일</a:t>
            </a:r>
            <a:r>
              <a:rPr lang="en-US" altLang="ko-KR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: 2025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년 </a:t>
            </a:r>
            <a:r>
              <a:rPr lang="en-US" altLang="ko-K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10</a:t>
            </a:r>
            <a:r>
              <a:rPr lang="ko-KR" altLang="en-US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월 </a:t>
            </a:r>
            <a:r>
              <a:rPr lang="en-US" altLang="ko-K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15</a:t>
            </a:r>
            <a:r>
              <a:rPr lang="ko-KR" altLang="en-US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일</a:t>
            </a:r>
            <a:r>
              <a:rPr lang="en-US" altLang="ko-KR" b="1" dirty="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→ 이메일</a:t>
            </a:r>
            <a:r>
              <a:rPr lang="en-US" altLang="ko-KR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(lhyun@ewha.ac.kr)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로 신청</a:t>
            </a:r>
            <a:endParaRPr lang="en-US" altLang="ko-KR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게이오대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지원 마감일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: 2025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년 </a:t>
            </a:r>
            <a:r>
              <a:rPr lang="en-US" altLang="ko-KR" i="0" dirty="0">
                <a:effectLst/>
                <a:highlight>
                  <a:srgbClr val="FFFFFF"/>
                </a:highlight>
              </a:rPr>
              <a:t>10</a:t>
            </a:r>
            <a:r>
              <a:rPr lang="ko-KR" altLang="en-US" i="0" dirty="0">
                <a:effectLst/>
                <a:highlight>
                  <a:srgbClr val="FFFFFF"/>
                </a:highlight>
              </a:rPr>
              <a:t>월 </a:t>
            </a:r>
            <a:r>
              <a:rPr lang="en-US" altLang="ko-KR" i="0" dirty="0">
                <a:effectLst/>
                <a:highlight>
                  <a:srgbClr val="FFFFFF"/>
                </a:highlight>
              </a:rPr>
              <a:t>26</a:t>
            </a:r>
            <a:r>
              <a:rPr lang="ko-KR" altLang="en-US" i="0" dirty="0">
                <a:effectLst/>
                <a:highlight>
                  <a:srgbClr val="FFFFFF"/>
                </a:highlight>
              </a:rPr>
              <a:t>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게이오대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결과 통보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: </a:t>
            </a:r>
            <a:r>
              <a:rPr lang="en-US" altLang="ko-KR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2025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년 </a:t>
            </a:r>
            <a:r>
              <a:rPr lang="en-US" altLang="ko-KR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12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월 말 까지</a:t>
            </a:r>
            <a:endParaRPr lang="en-US" altLang="ko-KR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선정 인원</a:t>
            </a:r>
            <a:r>
              <a:rPr lang="en-US" altLang="ko-KR" dirty="0">
                <a:solidFill>
                  <a:srgbClr val="333333"/>
                </a:solidFill>
                <a:highlight>
                  <a:srgbClr val="FFFFFF"/>
                </a:highlight>
              </a:rPr>
              <a:t>: 2</a:t>
            </a:r>
            <a:r>
              <a:rPr lang="ko-KR" altLang="en-US" dirty="0">
                <a:solidFill>
                  <a:srgbClr val="333333"/>
                </a:solidFill>
                <a:highlight>
                  <a:srgbClr val="FFFFFF"/>
                </a:highlight>
              </a:rPr>
              <a:t>명</a:t>
            </a:r>
            <a:endParaRPr lang="en-US" altLang="ko-KR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>
              <a:lnSpc>
                <a:spcPct val="150000"/>
              </a:lnSpc>
            </a:pPr>
            <a:r>
              <a:rPr lang="en-US" altLang="ko-K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2026</a:t>
            </a:r>
            <a:r>
              <a:rPr lang="ko-KR" alt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년 가을학기 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(2026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년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9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월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22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일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~ 2026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년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3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월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31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일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) </a:t>
            </a:r>
            <a:r>
              <a:rPr lang="ko-KR" alt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등록</a:t>
            </a:r>
            <a:endParaRPr lang="en-US" altLang="ko-KR" b="1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이화여대 지원 마감일</a:t>
            </a:r>
            <a:r>
              <a:rPr lang="en-US" altLang="ko-KR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: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altLang="ko-KR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2025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년 </a:t>
            </a:r>
            <a:r>
              <a:rPr lang="en-US" altLang="ko-K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10</a:t>
            </a:r>
            <a:r>
              <a:rPr lang="ko-KR" altLang="en-US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월 </a:t>
            </a:r>
            <a:r>
              <a:rPr lang="en-US" altLang="ko-K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15</a:t>
            </a:r>
            <a:r>
              <a:rPr lang="ko-KR" altLang="en-US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일</a:t>
            </a:r>
            <a:r>
              <a:rPr lang="en-US" altLang="ko-KR" b="1" dirty="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→ 이메일</a:t>
            </a:r>
            <a:r>
              <a:rPr lang="en-US" altLang="ko-KR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(lhyun@ewha.ac.kr)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로 신청</a:t>
            </a:r>
            <a:endParaRPr lang="en-US" altLang="ko-KR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게이오대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지원 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마감일</a:t>
            </a:r>
            <a:r>
              <a:rPr lang="en-US" altLang="ko-KR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: 2026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년 </a:t>
            </a:r>
            <a:r>
              <a:rPr lang="en-US" altLang="ko-KR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3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월 </a:t>
            </a:r>
            <a:r>
              <a:rPr lang="en-US" altLang="ko-KR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22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게이오대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결과 통보</a:t>
            </a:r>
            <a:r>
              <a:rPr lang="en-US" altLang="ko-KR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: 2026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년 </a:t>
            </a:r>
            <a:r>
              <a:rPr lang="en-US" altLang="ko-KR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6</a:t>
            </a: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월 초순</a:t>
            </a:r>
            <a:endParaRPr lang="en-US" altLang="ko-KR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선정 인원</a:t>
            </a:r>
            <a:r>
              <a:rPr lang="en-US" altLang="ko-KR" dirty="0">
                <a:solidFill>
                  <a:srgbClr val="333333"/>
                </a:solidFill>
                <a:highlight>
                  <a:srgbClr val="FFFFFF"/>
                </a:highlight>
              </a:rPr>
              <a:t>: 2</a:t>
            </a:r>
            <a:r>
              <a:rPr lang="ko-KR" altLang="en-US" dirty="0">
                <a:solidFill>
                  <a:srgbClr val="333333"/>
                </a:solidFill>
                <a:highlight>
                  <a:srgbClr val="FFFFFF"/>
                </a:highlight>
              </a:rPr>
              <a:t>명</a:t>
            </a:r>
            <a:endParaRPr lang="en-US" altLang="ko-KR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2" name="그림 11" descr="상징, 텍스트, 엠블럼, 로고이(가) 표시된 사진&#10;&#10;자동 생성된 설명">
            <a:extLst>
              <a:ext uri="{FF2B5EF4-FFF2-40B4-BE49-F238E27FC236}">
                <a16:creationId xmlns:a16="http://schemas.microsoft.com/office/drawing/2014/main" id="{BADF6159-6BF6-E607-20A1-908F54A646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84147"/>
            <a:ext cx="1195754" cy="523555"/>
          </a:xfrm>
          <a:prstGeom prst="rect">
            <a:avLst/>
          </a:prstGeom>
        </p:spPr>
      </p:pic>
      <p:sp>
        <p:nvSpPr>
          <p:cNvPr id="14" name="Google Shape;106;g32bdc8e8f7d_0_0">
            <a:extLst>
              <a:ext uri="{FF2B5EF4-FFF2-40B4-BE49-F238E27FC236}">
                <a16:creationId xmlns:a16="http://schemas.microsoft.com/office/drawing/2014/main" id="{9F7BE901-F5A9-A3A5-BFD7-C53AC4520616}"/>
              </a:ext>
            </a:extLst>
          </p:cNvPr>
          <p:cNvSpPr/>
          <p:nvPr/>
        </p:nvSpPr>
        <p:spPr>
          <a:xfrm>
            <a:off x="304800" y="747132"/>
            <a:ext cx="11582400" cy="25200"/>
          </a:xfrm>
          <a:prstGeom prst="rect">
            <a:avLst/>
          </a:prstGeom>
          <a:solidFill>
            <a:srgbClr val="00462A"/>
          </a:solidFill>
          <a:ln w="3175">
            <a:solidFill>
              <a:srgbClr val="0046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374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g32bdc8e8f7d_0_0">
            <a:extLst>
              <a:ext uri="{FF2B5EF4-FFF2-40B4-BE49-F238E27FC236}">
                <a16:creationId xmlns:a16="http://schemas.microsoft.com/office/drawing/2014/main" id="{54BC45EF-196B-FDFD-A89B-069F791FB8B2}"/>
              </a:ext>
            </a:extLst>
          </p:cNvPr>
          <p:cNvSpPr/>
          <p:nvPr/>
        </p:nvSpPr>
        <p:spPr>
          <a:xfrm>
            <a:off x="304800" y="747132"/>
            <a:ext cx="11582400" cy="25200"/>
          </a:xfrm>
          <a:prstGeom prst="rect">
            <a:avLst/>
          </a:prstGeom>
          <a:solidFill>
            <a:srgbClr val="00462A"/>
          </a:solidFill>
          <a:ln w="3175">
            <a:solidFill>
              <a:srgbClr val="0046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" name="Google Shape;108;g32bdc8e8f7d_0_0">
            <a:extLst>
              <a:ext uri="{FF2B5EF4-FFF2-40B4-BE49-F238E27FC236}">
                <a16:creationId xmlns:a16="http://schemas.microsoft.com/office/drawing/2014/main" id="{1070FF13-C9A1-B26B-BAE9-9A510353425C}"/>
              </a:ext>
            </a:extLst>
          </p:cNvPr>
          <p:cNvSpPr txBox="1"/>
          <p:nvPr/>
        </p:nvSpPr>
        <p:spPr>
          <a:xfrm>
            <a:off x="304800" y="281378"/>
            <a:ext cx="95543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지원 자격 및 프로그램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05BFD-E96B-2F63-DD79-35937858160B}"/>
              </a:ext>
            </a:extLst>
          </p:cNvPr>
          <p:cNvSpPr txBox="1"/>
          <p:nvPr/>
        </p:nvSpPr>
        <p:spPr>
          <a:xfrm>
            <a:off x="304800" y="1069156"/>
            <a:ext cx="11582400" cy="5440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/>
              <a:t>지원 자격 조건</a:t>
            </a:r>
            <a:endParaRPr lang="en-US" altLang="ko-KR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소속 대학의 승인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게이오 등록 기간 전체 동안 이화여대 재학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필수 서류와 신분증 사진 준비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ko-KR" altLang="en-US" b="1" dirty="0"/>
              <a:t>프로그램 유형</a:t>
            </a:r>
            <a:endParaRPr lang="en-US" altLang="ko-KR" b="1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dirty="0"/>
              <a:t>Research based Program</a:t>
            </a:r>
            <a:r>
              <a:rPr lang="en-US" altLang="ko-KR" dirty="0">
                <a:solidFill>
                  <a:srgbClr val="333333"/>
                </a:solidFill>
                <a:highlight>
                  <a:srgbClr val="FFFFFF"/>
                </a:highlight>
              </a:rPr>
              <a:t>:</a:t>
            </a:r>
            <a:r>
              <a:rPr lang="ko-KR" altLang="en-US" dirty="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ko-KR" altLang="en-US" dirty="0"/>
              <a:t>선호하는 연구실에서 담당 교원의 지도하에 연구 프로젝트 수행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(2</a:t>
            </a:r>
            <a:r>
              <a:rPr lang="ko-KR" altLang="en-US" dirty="0"/>
              <a:t>학점이 ‘</a:t>
            </a:r>
            <a:r>
              <a:rPr lang="en-US" altLang="ko-KR" dirty="0"/>
              <a:t>INDEPENDENT STUDY FOR EXCHANGE STUDENT’</a:t>
            </a:r>
            <a:r>
              <a:rPr lang="ko-KR" altLang="en-US" dirty="0"/>
              <a:t>으로 부여됨</a:t>
            </a:r>
            <a:r>
              <a:rPr lang="en-US" altLang="ko-KR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dirty="0"/>
              <a:t>Research and Courses Program: </a:t>
            </a:r>
            <a:r>
              <a:rPr lang="ko-KR" altLang="en-US" dirty="0"/>
              <a:t>연구 프로젝트 수행과 더불어 관련 강의를 일부 수강 가능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dirty="0"/>
              <a:t>Courses focused Program: </a:t>
            </a:r>
            <a:r>
              <a:rPr lang="ko-KR" altLang="en-US" dirty="0"/>
              <a:t>강의 수강</a:t>
            </a:r>
            <a:r>
              <a:rPr lang="en-US" altLang="ko-KR" dirty="0"/>
              <a:t>(</a:t>
            </a:r>
            <a:r>
              <a:rPr lang="ko-KR" altLang="en-US" dirty="0"/>
              <a:t>최소 주당 </a:t>
            </a:r>
            <a:r>
              <a:rPr lang="en-US" altLang="ko-KR" dirty="0"/>
              <a:t>7</a:t>
            </a:r>
            <a:r>
              <a:rPr lang="ko-KR" altLang="en-US" dirty="0"/>
              <a:t>과목</a:t>
            </a:r>
            <a:r>
              <a:rPr lang="en-US" altLang="ko-KR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※ (1)</a:t>
            </a:r>
            <a:r>
              <a:rPr lang="ko-KR" altLang="en-US" dirty="0"/>
              <a:t>이나 </a:t>
            </a:r>
            <a:r>
              <a:rPr lang="en-US" altLang="ko-KR" dirty="0"/>
              <a:t>(2)</a:t>
            </a:r>
            <a:r>
              <a:rPr lang="ko-KR" altLang="en-US" dirty="0"/>
              <a:t>를 선택할 경우</a:t>
            </a:r>
            <a:r>
              <a:rPr lang="en-US" altLang="ko-KR" dirty="0"/>
              <a:t>, </a:t>
            </a:r>
            <a:r>
              <a:rPr lang="ko-KR" altLang="en-US" dirty="0"/>
              <a:t>지원 시 게이오에서의 지도교수를 찾아야 한다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게이오의 지도교수는 학생의 논문을 작성</a:t>
            </a:r>
            <a:r>
              <a:rPr lang="en-US" altLang="ko-KR" dirty="0"/>
              <a:t>·</a:t>
            </a:r>
            <a:r>
              <a:rPr lang="ko-KR" altLang="en-US" dirty="0"/>
              <a:t>평가하지 않으며</a:t>
            </a:r>
            <a:r>
              <a:rPr lang="en-US" altLang="ko-KR" dirty="0"/>
              <a:t>, </a:t>
            </a:r>
            <a:r>
              <a:rPr lang="ko-KR" altLang="en-US" dirty="0"/>
              <a:t>논문과 관련된 연구만 지원한다</a:t>
            </a:r>
            <a:r>
              <a:rPr lang="en-US" altLang="ko-KR" dirty="0"/>
              <a:t>.</a:t>
            </a:r>
            <a:endParaRPr lang="en-US" altLang="ko-KR" b="1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9" name="그림 8" descr="상징, 텍스트, 엠블럼, 로고이(가) 표시된 사진&#10;&#10;자동 생성된 설명">
            <a:extLst>
              <a:ext uri="{FF2B5EF4-FFF2-40B4-BE49-F238E27FC236}">
                <a16:creationId xmlns:a16="http://schemas.microsoft.com/office/drawing/2014/main" id="{4AABDEB2-4555-EAB8-9132-4522FD6388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84147"/>
            <a:ext cx="1195754" cy="5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1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g32bdc8e8f7d_0_0">
            <a:extLst>
              <a:ext uri="{FF2B5EF4-FFF2-40B4-BE49-F238E27FC236}">
                <a16:creationId xmlns:a16="http://schemas.microsoft.com/office/drawing/2014/main" id="{54BC45EF-196B-FDFD-A89B-069F791FB8B2}"/>
              </a:ext>
            </a:extLst>
          </p:cNvPr>
          <p:cNvSpPr/>
          <p:nvPr/>
        </p:nvSpPr>
        <p:spPr>
          <a:xfrm>
            <a:off x="304800" y="747132"/>
            <a:ext cx="11582400" cy="25200"/>
          </a:xfrm>
          <a:prstGeom prst="rect">
            <a:avLst/>
          </a:prstGeom>
          <a:solidFill>
            <a:srgbClr val="00462A"/>
          </a:solidFill>
          <a:ln w="3175">
            <a:solidFill>
              <a:srgbClr val="0046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62A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05BFD-E96B-2F63-DD79-35937858160B}"/>
              </a:ext>
            </a:extLst>
          </p:cNvPr>
          <p:cNvSpPr txBox="1"/>
          <p:nvPr/>
        </p:nvSpPr>
        <p:spPr>
          <a:xfrm>
            <a:off x="304800" y="1069156"/>
            <a:ext cx="11582400" cy="3362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3. </a:t>
            </a:r>
            <a:r>
              <a:rPr lang="ko-KR" alt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게이오 대학교에서 지도교수님 찾는 방법</a:t>
            </a:r>
            <a:endParaRPr lang="en-US" altLang="ko-KR" b="1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ko-KR" altLang="en-US" dirty="0"/>
              <a:t>아래 웹사이트에서 교원 명단을 확인 → </a:t>
            </a:r>
            <a:r>
              <a:rPr lang="en-US" altLang="ko-KR" dirty="0">
                <a:hlinkClick r:id="rId2"/>
              </a:rPr>
              <a:t>https://www.st.keio.ac.jp/en/tprofile/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dirty="0"/>
              <a:t>Thesis Adviser </a:t>
            </a:r>
            <a:r>
              <a:rPr lang="ko-KR" altLang="en-US" dirty="0"/>
              <a:t>자격이 있는 교수님 검색</a:t>
            </a:r>
            <a:r>
              <a:rPr lang="en-US" altLang="ko-KR" dirty="0"/>
              <a:t> (</a:t>
            </a:r>
            <a:r>
              <a:rPr lang="ko-KR" altLang="en-US" dirty="0"/>
              <a:t>이는 연구 지도가 가능한 교수님을 의미</a:t>
            </a:r>
            <a:r>
              <a:rPr lang="en-US" altLang="ko-KR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ko-KR" altLang="en-US" dirty="0"/>
              <a:t>교수님에게 이메일을 보낼 때 포함해야 할 정보</a:t>
            </a:r>
            <a:r>
              <a:rPr lang="en-US" altLang="ko-KR" dirty="0"/>
              <a:t>:</a:t>
            </a:r>
            <a:br>
              <a:rPr lang="en-US" altLang="ko-KR" dirty="0"/>
            </a:br>
            <a:r>
              <a:rPr lang="en-US" altLang="ko-KR" dirty="0"/>
              <a:t>	a.</a:t>
            </a:r>
            <a:r>
              <a:rPr lang="ko-KR" altLang="en-US" dirty="0"/>
              <a:t> 이화여자대학교에서 게이오 교환학생으로 이미 추천을 받았음을 명시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	b. </a:t>
            </a:r>
            <a:r>
              <a:rPr lang="ko-KR" altLang="en-US" dirty="0"/>
              <a:t>본인의 이력서</a:t>
            </a:r>
            <a:r>
              <a:rPr lang="en-US" altLang="ko-KR" dirty="0"/>
              <a:t>(CV)</a:t>
            </a:r>
            <a:r>
              <a:rPr lang="ko-KR" altLang="en-US" dirty="0"/>
              <a:t>와 가능하다면 성적증명서 </a:t>
            </a:r>
            <a:r>
              <a:rPr lang="en-US" altLang="ko-KR" dirty="0"/>
              <a:t>(</a:t>
            </a:r>
            <a:r>
              <a:rPr lang="ko-KR" altLang="en-US" dirty="0"/>
              <a:t>역량</a:t>
            </a:r>
            <a:r>
              <a:rPr lang="en-US" altLang="ko-KR" dirty="0"/>
              <a:t>·</a:t>
            </a:r>
            <a:r>
              <a:rPr lang="ko-KR" altLang="en-US" dirty="0"/>
              <a:t>강점</a:t>
            </a:r>
            <a:r>
              <a:rPr lang="en-US" altLang="ko-KR" dirty="0"/>
              <a:t>·</a:t>
            </a:r>
            <a:r>
              <a:rPr lang="ko-KR" altLang="en-US" dirty="0"/>
              <a:t>성과 제시용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/>
              <a:t>	c. </a:t>
            </a:r>
            <a:r>
              <a:rPr lang="ko-KR" altLang="en-US" dirty="0"/>
              <a:t>게이오에서의 연구 계획과 해당 연구실을 선택한 이유 작성 </a:t>
            </a:r>
            <a:r>
              <a:rPr lang="en-US" altLang="ko-KR" dirty="0"/>
              <a:t>(</a:t>
            </a:r>
            <a:r>
              <a:rPr lang="ko-KR" altLang="en-US" dirty="0"/>
              <a:t>현재</a:t>
            </a:r>
            <a:r>
              <a:rPr lang="en-US" altLang="ko-KR" dirty="0"/>
              <a:t>/</a:t>
            </a:r>
            <a:r>
              <a:rPr lang="ko-KR" altLang="en-US" dirty="0"/>
              <a:t>관심 있는 연구 설명 포함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/>
              <a:t>	d. </a:t>
            </a:r>
            <a:r>
              <a:rPr lang="ko-KR" altLang="en-US" dirty="0"/>
              <a:t>여러 명의 교수에게 동시에 메일을 보내지 말고</a:t>
            </a:r>
            <a:r>
              <a:rPr lang="en-US" altLang="ko-KR" dirty="0"/>
              <a:t>, </a:t>
            </a:r>
            <a:r>
              <a:rPr lang="ko-KR" altLang="en-US" dirty="0"/>
              <a:t>우선순위를 정해 한 명씩 차례로 문의해야 함</a:t>
            </a:r>
            <a:endParaRPr lang="en-US" altLang="ko-KR" b="1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5" name="Google Shape;108;g32bdc8e8f7d_0_0">
            <a:extLst>
              <a:ext uri="{FF2B5EF4-FFF2-40B4-BE49-F238E27FC236}">
                <a16:creationId xmlns:a16="http://schemas.microsoft.com/office/drawing/2014/main" id="{603100BA-F2E4-8A53-2AC6-2A7AD4888B03}"/>
              </a:ext>
            </a:extLst>
          </p:cNvPr>
          <p:cNvSpPr txBox="1"/>
          <p:nvPr/>
        </p:nvSpPr>
        <p:spPr>
          <a:xfrm>
            <a:off x="304800" y="281378"/>
            <a:ext cx="95543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지도교수님 신청 방법</a:t>
            </a:r>
          </a:p>
        </p:txBody>
      </p:sp>
      <p:pic>
        <p:nvPicPr>
          <p:cNvPr id="6" name="그림 5" descr="상징, 텍스트, 엠블럼, 로고이(가) 표시된 사진&#10;&#10;자동 생성된 설명">
            <a:extLst>
              <a:ext uri="{FF2B5EF4-FFF2-40B4-BE49-F238E27FC236}">
                <a16:creationId xmlns:a16="http://schemas.microsoft.com/office/drawing/2014/main" id="{7C6CF123-D8CC-733F-287A-24BE3FE770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84147"/>
            <a:ext cx="1195754" cy="5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0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g32bdc8e8f7d_0_0">
            <a:extLst>
              <a:ext uri="{FF2B5EF4-FFF2-40B4-BE49-F238E27FC236}">
                <a16:creationId xmlns:a16="http://schemas.microsoft.com/office/drawing/2014/main" id="{54BC45EF-196B-FDFD-A89B-069F791FB8B2}"/>
              </a:ext>
            </a:extLst>
          </p:cNvPr>
          <p:cNvSpPr/>
          <p:nvPr/>
        </p:nvSpPr>
        <p:spPr>
          <a:xfrm>
            <a:off x="304800" y="747132"/>
            <a:ext cx="11582400" cy="25200"/>
          </a:xfrm>
          <a:prstGeom prst="rect">
            <a:avLst/>
          </a:prstGeom>
          <a:solidFill>
            <a:srgbClr val="00462A"/>
          </a:solidFill>
          <a:ln w="3175">
            <a:solidFill>
              <a:srgbClr val="0046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05BFD-E96B-2F63-DD79-35937858160B}"/>
              </a:ext>
            </a:extLst>
          </p:cNvPr>
          <p:cNvSpPr txBox="1"/>
          <p:nvPr/>
        </p:nvSpPr>
        <p:spPr>
          <a:xfrm>
            <a:off x="304800" y="1069156"/>
            <a:ext cx="11582400" cy="4609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4. </a:t>
            </a:r>
            <a:r>
              <a:rPr lang="ko-KR" alt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연구 주제 결정 방법</a:t>
            </a:r>
            <a:endParaRPr lang="en-US" altLang="ko-KR" b="1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단기 국제 학생으로 지원하기 전에</a:t>
            </a:r>
            <a:r>
              <a:rPr lang="en-US" altLang="ko-KR" dirty="0"/>
              <a:t>, </a:t>
            </a:r>
            <a:r>
              <a:rPr lang="ko-KR" altLang="en-US" dirty="0"/>
              <a:t>예정 지도교수와 이메일을 통해 연구 주제와 계획을 논의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→ 지도교수는 프로젝트 진행에 대해 세세히 지시하지 않고</a:t>
            </a:r>
            <a:r>
              <a:rPr lang="en-US" altLang="ko-KR" dirty="0"/>
              <a:t>, </a:t>
            </a:r>
            <a:r>
              <a:rPr lang="ko-KR" altLang="en-US" dirty="0"/>
              <a:t>주제</a:t>
            </a:r>
            <a:r>
              <a:rPr lang="en-US" altLang="ko-KR" dirty="0"/>
              <a:t>·</a:t>
            </a:r>
            <a:r>
              <a:rPr lang="ko-KR" altLang="en-US" dirty="0"/>
              <a:t>문제</a:t>
            </a:r>
            <a:r>
              <a:rPr lang="en-US" altLang="ko-KR" dirty="0"/>
              <a:t>·</a:t>
            </a:r>
            <a:r>
              <a:rPr lang="ko-KR" altLang="en-US" dirty="0"/>
              <a:t>환경만 제시한다</a:t>
            </a:r>
            <a:r>
              <a:rPr lang="en-US" altLang="ko-KR" dirty="0"/>
              <a:t>.</a:t>
            </a:r>
            <a:endParaRPr lang="en-US" altLang="ko-KR" b="1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>
              <a:lnSpc>
                <a:spcPct val="150000"/>
              </a:lnSpc>
            </a:pPr>
            <a:r>
              <a:rPr lang="ko-KR" altLang="en-US" dirty="0"/>
              <a:t>→ 따라서 일정</a:t>
            </a:r>
            <a:r>
              <a:rPr lang="en-US" altLang="ko-KR" dirty="0"/>
              <a:t>·</a:t>
            </a:r>
            <a:r>
              <a:rPr lang="ko-KR" altLang="en-US" dirty="0"/>
              <a:t>계획</a:t>
            </a:r>
            <a:r>
              <a:rPr lang="en-US" altLang="ko-KR" dirty="0"/>
              <a:t>·</a:t>
            </a:r>
            <a:r>
              <a:rPr lang="ko-KR" altLang="en-US" dirty="0"/>
              <a:t>진행 과정은 학생이 스스로 준비해야 한다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>
              <a:lnSpc>
                <a:spcPct val="150000"/>
              </a:lnSpc>
            </a:pPr>
            <a:r>
              <a:rPr lang="en-US" altLang="ko-K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5. </a:t>
            </a:r>
            <a:r>
              <a:rPr lang="ko-KR" alt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주거 및 생활</a:t>
            </a:r>
            <a:endParaRPr lang="en-US" altLang="ko-KR" b="1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기숙사 지원 가능 </a:t>
            </a:r>
            <a:r>
              <a:rPr lang="en-US" altLang="ko-KR" dirty="0"/>
              <a:t>(</a:t>
            </a:r>
            <a:r>
              <a:rPr lang="ko-KR" altLang="en-US" dirty="0"/>
              <a:t>교환학생 신청 시 동시에 신청</a:t>
            </a:r>
            <a:r>
              <a:rPr lang="en-US" altLang="ko-KR" dirty="0"/>
              <a:t>)</a:t>
            </a:r>
            <a:endParaRPr lang="en-US" altLang="ko-KR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마감일</a:t>
            </a:r>
            <a:r>
              <a:rPr lang="en-US" altLang="ko-KR" dirty="0"/>
              <a:t>: </a:t>
            </a:r>
            <a:r>
              <a:rPr lang="ko-KR" altLang="en-US" dirty="0"/>
              <a:t>입학 지원 마감일과 동일</a:t>
            </a:r>
            <a:endParaRPr lang="en-US" altLang="ko-KR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보험</a:t>
            </a:r>
            <a:r>
              <a:rPr lang="en-US" altLang="ko-KR" dirty="0"/>
              <a:t>: </a:t>
            </a:r>
            <a:r>
              <a:rPr lang="ko-KR" altLang="en-US" dirty="0"/>
              <a:t>일본 국가건강보험</a:t>
            </a:r>
            <a:r>
              <a:rPr lang="en-US" altLang="ko-KR" dirty="0"/>
              <a:t>(NHI) </a:t>
            </a:r>
            <a:r>
              <a:rPr lang="ko-KR" altLang="en-US" dirty="0"/>
              <a:t>의무 가입</a:t>
            </a:r>
            <a:endParaRPr lang="en-US" altLang="ko-KR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비자</a:t>
            </a:r>
            <a:r>
              <a:rPr lang="en-US" altLang="ko-KR" dirty="0"/>
              <a:t>: </a:t>
            </a:r>
            <a:r>
              <a:rPr lang="ko-KR" altLang="en-US" dirty="0" err="1"/>
              <a:t>게이오대가</a:t>
            </a:r>
            <a:r>
              <a:rPr lang="ko-KR" altLang="en-US" dirty="0"/>
              <a:t> </a:t>
            </a:r>
            <a:r>
              <a:rPr lang="en-US" altLang="ko-KR" dirty="0" err="1"/>
              <a:t>CoE</a:t>
            </a:r>
            <a:r>
              <a:rPr lang="en-US" altLang="ko-KR" dirty="0"/>
              <a:t>(</a:t>
            </a:r>
            <a:r>
              <a:rPr lang="ko-KR" altLang="en-US" dirty="0"/>
              <a:t>재류자격인정증명서</a:t>
            </a:r>
            <a:r>
              <a:rPr lang="en-US" altLang="ko-KR" dirty="0"/>
              <a:t>)</a:t>
            </a:r>
            <a:r>
              <a:rPr lang="ko-KR" altLang="en-US" dirty="0"/>
              <a:t>를 대행 신청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5" name="Google Shape;108;g32bdc8e8f7d_0_0">
            <a:extLst>
              <a:ext uri="{FF2B5EF4-FFF2-40B4-BE49-F238E27FC236}">
                <a16:creationId xmlns:a16="http://schemas.microsoft.com/office/drawing/2014/main" id="{CA6F1E77-B742-75B0-67B2-EE43C9F21434}"/>
              </a:ext>
            </a:extLst>
          </p:cNvPr>
          <p:cNvSpPr txBox="1"/>
          <p:nvPr/>
        </p:nvSpPr>
        <p:spPr>
          <a:xfrm>
            <a:off x="304800" y="281378"/>
            <a:ext cx="95543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solidFill>
                  <a:srgbClr val="00462A"/>
                </a:solidFill>
                <a:latin typeface="Malgun Gothic"/>
                <a:ea typeface="Malgun Gothic"/>
                <a:cs typeface="Malgun Gothic"/>
                <a:sym typeface="Malgun Gothic"/>
              </a:rPr>
              <a:t>연구 주제 선정</a:t>
            </a:r>
          </a:p>
        </p:txBody>
      </p:sp>
      <p:pic>
        <p:nvPicPr>
          <p:cNvPr id="9" name="그림 8" descr="상징, 텍스트, 엠블럼, 로고이(가) 표시된 사진&#10;&#10;자동 생성된 설명">
            <a:extLst>
              <a:ext uri="{FF2B5EF4-FFF2-40B4-BE49-F238E27FC236}">
                <a16:creationId xmlns:a16="http://schemas.microsoft.com/office/drawing/2014/main" id="{B2E14927-B2D9-63FF-DE6E-3C8C751D1D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84147"/>
            <a:ext cx="1195754" cy="5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12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991</Words>
  <Application>Microsoft Office PowerPoint</Application>
  <PresentationFormat>와이드스크린</PresentationFormat>
  <Paragraphs>110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맑은 고딕</vt:lpstr>
      <vt:lpstr>맑은 고딕</vt:lpstr>
      <vt:lpstr>Arial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이서현(휴먼기계바이오공학부)</dc:creator>
  <cp:lastModifiedBy>user</cp:lastModifiedBy>
  <cp:revision>21</cp:revision>
  <dcterms:created xsi:type="dcterms:W3CDTF">2025-08-28T01:50:45Z</dcterms:created>
  <dcterms:modified xsi:type="dcterms:W3CDTF">2025-09-15T02:20:34Z</dcterms:modified>
</cp:coreProperties>
</file>